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Lst>
  <p:sldSz cx="18288000" cy="10287000"/>
  <p:notesSz cx="6858000" cy="9144000"/>
  <p:embeddedFontLst>
    <p:embeddedFont>
      <p:font typeface="Source Sans Pro" charset="1" panose="020B0503030403020204"/>
      <p:regular r:id="rId6"/>
    </p:embeddedFont>
    <p:embeddedFont>
      <p:font typeface="Source Sans Pro Bold" charset="1" panose="020B0703030403020204"/>
      <p:regular r:id="rId7"/>
    </p:embeddedFont>
    <p:embeddedFont>
      <p:font typeface="Source Sans Pro Italics" charset="1" panose="020B0503030403090204"/>
      <p:regular r:id="rId8"/>
    </p:embeddedFont>
    <p:embeddedFont>
      <p:font typeface="Source Sans Pro Bold Italics" charset="1" panose="020B070303040309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Helveticish" charset="1" panose="020B0604020202020204"/>
      <p:regular r:id="rId14"/>
    </p:embeddedFont>
    <p:embeddedFont>
      <p:font typeface="Helveticish Bold" charset="1" panose="020B0704020202020204"/>
      <p:regular r:id="rId15"/>
    </p:embeddedFont>
    <p:embeddedFont>
      <p:font typeface="Helveticish Italics" charset="1" panose="020B0604020202090204"/>
      <p:regular r:id="rId16"/>
    </p:embeddedFont>
    <p:embeddedFont>
      <p:font typeface="Helveticish Bold Italics" charset="1" panose="020B0704020202090204"/>
      <p:regular r:id="rId17"/>
    </p:embeddedFont>
    <p:embeddedFont>
      <p:font typeface="Source Serif Pro" charset="1" panose="02040603050405020204"/>
      <p:regular r:id="rId18"/>
    </p:embeddedFont>
    <p:embeddedFont>
      <p:font typeface="Source Serif Pro Bold" charset="1" panose="020408030504050202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7F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9753" t="0" r="9753" b="0"/>
          <a:stretch>
            <a:fillRect/>
          </a:stretch>
        </p:blipFill>
        <p:spPr>
          <a:xfrm flipH="false" flipV="false" rot="0">
            <a:off x="242941" y="241444"/>
            <a:ext cx="17802117" cy="6469059"/>
          </a:xfrm>
          <a:prstGeom prst="rect">
            <a:avLst/>
          </a:prstGeom>
        </p:spPr>
      </p:pic>
      <p:sp>
        <p:nvSpPr>
          <p:cNvPr name="AutoShape 3" id="3"/>
          <p:cNvSpPr/>
          <p:nvPr/>
        </p:nvSpPr>
        <p:spPr>
          <a:xfrm rot="0">
            <a:off x="-550354" y="5199893"/>
            <a:ext cx="19388708" cy="5551531"/>
          </a:xfrm>
          <a:prstGeom prst="rect">
            <a:avLst/>
          </a:prstGeom>
          <a:solidFill>
            <a:srgbClr val="F8F7F0"/>
          </a:solidFill>
        </p:spPr>
      </p:sp>
      <p:sp>
        <p:nvSpPr>
          <p:cNvPr name="TextBox 4" id="4"/>
          <p:cNvSpPr txBox="true"/>
          <p:nvPr/>
        </p:nvSpPr>
        <p:spPr>
          <a:xfrm rot="0">
            <a:off x="829058" y="6209489"/>
            <a:ext cx="15519531" cy="1330324"/>
          </a:xfrm>
          <a:prstGeom prst="rect">
            <a:avLst/>
          </a:prstGeom>
        </p:spPr>
        <p:txBody>
          <a:bodyPr anchor="t" rtlCol="false" tIns="0" lIns="0" bIns="0" rIns="0">
            <a:spAutoFit/>
          </a:bodyPr>
          <a:lstStyle/>
          <a:p>
            <a:pPr algn="l">
              <a:lnSpc>
                <a:spcPts val="9999"/>
              </a:lnSpc>
            </a:pPr>
            <a:r>
              <a:rPr lang="en-US" sz="9999">
                <a:solidFill>
                  <a:srgbClr val="F8AC39"/>
                </a:solidFill>
                <a:latin typeface="Source Serif Pro"/>
              </a:rPr>
              <a:t>Turista della mia città </a:t>
            </a:r>
          </a:p>
        </p:txBody>
      </p:sp>
      <p:sp>
        <p:nvSpPr>
          <p:cNvPr name="TextBox 5" id="5"/>
          <p:cNvSpPr txBox="true"/>
          <p:nvPr/>
        </p:nvSpPr>
        <p:spPr>
          <a:xfrm rot="0">
            <a:off x="829058" y="8457378"/>
            <a:ext cx="13050824" cy="534035"/>
          </a:xfrm>
          <a:prstGeom prst="rect">
            <a:avLst/>
          </a:prstGeom>
        </p:spPr>
        <p:txBody>
          <a:bodyPr anchor="t" rtlCol="false" tIns="0" lIns="0" bIns="0" rIns="0">
            <a:spAutoFit/>
          </a:bodyPr>
          <a:lstStyle/>
          <a:p>
            <a:pPr algn="l">
              <a:lnSpc>
                <a:spcPts val="4180"/>
              </a:lnSpc>
            </a:pPr>
            <a:r>
              <a:rPr lang="en-US" sz="3800">
                <a:solidFill>
                  <a:srgbClr val="7E6B73"/>
                </a:solidFill>
                <a:latin typeface="Source Sans Pro"/>
              </a:rPr>
              <a:t>  I.S.I.S. ARCHIMEDE 2021/2022</a:t>
            </a:r>
          </a:p>
        </p:txBody>
      </p:sp>
      <p:grpSp>
        <p:nvGrpSpPr>
          <p:cNvPr name="Group 6" id="6"/>
          <p:cNvGrpSpPr/>
          <p:nvPr/>
        </p:nvGrpSpPr>
        <p:grpSpPr>
          <a:xfrm rot="0">
            <a:off x="1028700" y="6308168"/>
            <a:ext cx="5756523" cy="1667491"/>
            <a:chOff x="0" y="0"/>
            <a:chExt cx="7675364" cy="2223321"/>
          </a:xfrm>
        </p:grpSpPr>
        <p:sp>
          <p:nvSpPr>
            <p:cNvPr name="TextBox 7" id="7"/>
            <p:cNvSpPr txBox="true"/>
            <p:nvPr/>
          </p:nvSpPr>
          <p:spPr>
            <a:xfrm rot="0">
              <a:off x="0" y="0"/>
              <a:ext cx="7675364" cy="1219200"/>
            </a:xfrm>
            <a:prstGeom prst="rect">
              <a:avLst/>
            </a:prstGeom>
          </p:spPr>
          <p:txBody>
            <a:bodyPr anchor="t" rtlCol="false" tIns="0" lIns="0" bIns="0" rIns="0">
              <a:spAutoFit/>
            </a:bodyPr>
            <a:lstStyle/>
            <a:p>
              <a:pPr algn="l">
                <a:lnSpc>
                  <a:spcPts val="6900"/>
                </a:lnSpc>
              </a:pPr>
            </a:p>
          </p:txBody>
        </p:sp>
        <p:sp>
          <p:nvSpPr>
            <p:cNvPr name="TextBox 8" id="8"/>
            <p:cNvSpPr txBox="true"/>
            <p:nvPr/>
          </p:nvSpPr>
          <p:spPr>
            <a:xfrm rot="0">
              <a:off x="0" y="1361838"/>
              <a:ext cx="7087870" cy="861484"/>
            </a:xfrm>
            <a:prstGeom prst="rect">
              <a:avLst/>
            </a:prstGeom>
          </p:spPr>
          <p:txBody>
            <a:bodyPr anchor="t" rtlCol="false" tIns="0" lIns="0" bIns="0" rIns="0">
              <a:spAutoFit/>
            </a:bodyPr>
            <a:lstStyle/>
            <a:p>
              <a:pPr algn="l">
                <a:lnSpc>
                  <a:spcPts val="5509"/>
                </a:lnSpc>
              </a:pPr>
              <a:r>
                <a:rPr lang="en-US" spc="265" sz="3799">
                  <a:solidFill>
                    <a:srgbClr val="7E6B73"/>
                  </a:solidFill>
                  <a:latin typeface="Source Sans Pro"/>
                </a:rPr>
                <a:t>Studenti al centro </a:t>
              </a:r>
            </a:p>
          </p:txBody>
        </p:sp>
      </p:grpSp>
      <p:grpSp>
        <p:nvGrpSpPr>
          <p:cNvPr name="Group 9" id="9"/>
          <p:cNvGrpSpPr/>
          <p:nvPr/>
        </p:nvGrpSpPr>
        <p:grpSpPr>
          <a:xfrm rot="0">
            <a:off x="12531477" y="7539814"/>
            <a:ext cx="5756523" cy="2331065"/>
            <a:chOff x="0" y="0"/>
            <a:chExt cx="7675364" cy="3108086"/>
          </a:xfrm>
        </p:grpSpPr>
        <p:sp>
          <p:nvSpPr>
            <p:cNvPr name="TextBox 10" id="10"/>
            <p:cNvSpPr txBox="true"/>
            <p:nvPr/>
          </p:nvSpPr>
          <p:spPr>
            <a:xfrm rot="0">
              <a:off x="0" y="0"/>
              <a:ext cx="7675364" cy="1219200"/>
            </a:xfrm>
            <a:prstGeom prst="rect">
              <a:avLst/>
            </a:prstGeom>
          </p:spPr>
          <p:txBody>
            <a:bodyPr anchor="t" rtlCol="false" tIns="0" lIns="0" bIns="0" rIns="0">
              <a:spAutoFit/>
            </a:bodyPr>
            <a:lstStyle/>
            <a:p>
              <a:pPr algn="l">
                <a:lnSpc>
                  <a:spcPts val="6900"/>
                </a:lnSpc>
              </a:pPr>
            </a:p>
          </p:txBody>
        </p:sp>
        <p:sp>
          <p:nvSpPr>
            <p:cNvPr name="TextBox 11" id="11"/>
            <p:cNvSpPr txBox="true"/>
            <p:nvPr/>
          </p:nvSpPr>
          <p:spPr>
            <a:xfrm rot="0">
              <a:off x="0" y="1399938"/>
              <a:ext cx="7087870" cy="1708149"/>
            </a:xfrm>
            <a:prstGeom prst="rect">
              <a:avLst/>
            </a:prstGeom>
          </p:spPr>
          <p:txBody>
            <a:bodyPr anchor="t" rtlCol="false" tIns="0" lIns="0" bIns="0" rIns="0">
              <a:spAutoFit/>
            </a:bodyPr>
            <a:lstStyle/>
            <a:p>
              <a:pPr algn="l">
                <a:lnSpc>
                  <a:spcPts val="3480"/>
                </a:lnSpc>
              </a:pPr>
              <a:r>
                <a:rPr lang="en-US" spc="168" sz="2400">
                  <a:solidFill>
                    <a:srgbClr val="7E6B73"/>
                  </a:solidFill>
                  <a:latin typeface="Source Sans Pro"/>
                </a:rPr>
                <a:t>Elena Rapicano, Denise De Falco, Denise Debile, Ivan Esposito, Paulo Esposito.</a:t>
              </a:r>
            </a:p>
          </p:txBody>
        </p:sp>
      </p:grpSp>
    </p:spTree>
  </p:cSld>
  <p:clrMapOvr>
    <a:masterClrMapping/>
  </p:clrMapOvr>
</p:sld>
</file>

<file path=ppt/slides/slide2.xml><?xml version="1.0" encoding="utf-8"?>
<p:sld xmlns:p="http://schemas.openxmlformats.org/presentationml/2006/main" xmlns:a="http://schemas.openxmlformats.org/drawingml/2006/main">
  <p:cSld>
    <p:bg>
      <p:bgPr>
        <a:solidFill>
          <a:srgbClr val="F8F7F0"/>
        </a:solidFill>
      </p:bgPr>
    </p:bg>
    <p:spTree>
      <p:nvGrpSpPr>
        <p:cNvPr id="1" name=""/>
        <p:cNvGrpSpPr/>
        <p:nvPr/>
      </p:nvGrpSpPr>
      <p:grpSpPr>
        <a:xfrm>
          <a:off x="0" y="0"/>
          <a:ext cx="0" cy="0"/>
          <a:chOff x="0" y="0"/>
          <a:chExt cx="0" cy="0"/>
        </a:xfrm>
      </p:grpSpPr>
      <p:sp>
        <p:nvSpPr>
          <p:cNvPr name="AutoShape 2" id="2"/>
          <p:cNvSpPr/>
          <p:nvPr/>
        </p:nvSpPr>
        <p:spPr>
          <a:xfrm rot="0">
            <a:off x="235182" y="234558"/>
            <a:ext cx="17817635" cy="4527942"/>
          </a:xfrm>
          <a:prstGeom prst="rect">
            <a:avLst/>
          </a:prstGeom>
          <a:solidFill>
            <a:srgbClr val="F8AC39"/>
          </a:solidFill>
        </p:spPr>
      </p:sp>
      <p:grpSp>
        <p:nvGrpSpPr>
          <p:cNvPr name="Group 3" id="3"/>
          <p:cNvGrpSpPr/>
          <p:nvPr/>
        </p:nvGrpSpPr>
        <p:grpSpPr>
          <a:xfrm rot="0">
            <a:off x="7131971" y="5892558"/>
            <a:ext cx="2856636" cy="2678057"/>
            <a:chOff x="0" y="0"/>
            <a:chExt cx="3808849" cy="3570743"/>
          </a:xfrm>
        </p:grpSpPr>
        <p:sp>
          <p:nvSpPr>
            <p:cNvPr name="TextBox 4" id="4"/>
            <p:cNvSpPr txBox="true"/>
            <p:nvPr/>
          </p:nvSpPr>
          <p:spPr>
            <a:xfrm rot="0">
              <a:off x="0" y="0"/>
              <a:ext cx="3808849" cy="9652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GALLERIA UMBERTO I</a:t>
              </a:r>
            </a:p>
          </p:txBody>
        </p:sp>
        <p:sp>
          <p:nvSpPr>
            <p:cNvPr name="TextBox 5" id="5"/>
            <p:cNvSpPr txBox="true"/>
            <p:nvPr/>
          </p:nvSpPr>
          <p:spPr>
            <a:xfrm rot="0">
              <a:off x="0" y="1126840"/>
              <a:ext cx="3808849" cy="2101003"/>
            </a:xfrm>
            <a:prstGeom prst="rect">
              <a:avLst/>
            </a:prstGeom>
          </p:spPr>
          <p:txBody>
            <a:bodyPr anchor="t" rtlCol="false" tIns="0" lIns="0" bIns="0" rIns="0">
              <a:spAutoFit/>
            </a:bodyPr>
            <a:lstStyle/>
            <a:p>
              <a:pPr algn="ctr">
                <a:lnSpc>
                  <a:spcPts val="2135"/>
                </a:lnSpc>
              </a:pPr>
              <a:r>
                <a:rPr lang="en-US" spc="30" sz="1525">
                  <a:solidFill>
                    <a:srgbClr val="7E6B73"/>
                  </a:solidFill>
                  <a:latin typeface="Source Sans Pro"/>
                </a:rPr>
                <a:t>La Galleria Umberto I fu costruita tra il 1887 e il 1890 e fu dedicata al re Umberto I, come ringraziamento per la sua disposizione durante un'epidemia di colera</a:t>
              </a:r>
            </a:p>
          </p:txBody>
        </p:sp>
      </p:grpSp>
      <p:sp>
        <p:nvSpPr>
          <p:cNvPr name="AutoShape 6" id="6"/>
          <p:cNvSpPr/>
          <p:nvPr/>
        </p:nvSpPr>
        <p:spPr>
          <a:xfrm rot="0">
            <a:off x="235182" y="4710998"/>
            <a:ext cx="17817635" cy="78895"/>
          </a:xfrm>
          <a:prstGeom prst="rect">
            <a:avLst/>
          </a:prstGeom>
          <a:solidFill>
            <a:srgbClr val="7E6B73"/>
          </a:solidFill>
        </p:spPr>
      </p:sp>
      <p:grpSp>
        <p:nvGrpSpPr>
          <p:cNvPr name="Group 7" id="7"/>
          <p:cNvGrpSpPr/>
          <p:nvPr/>
        </p:nvGrpSpPr>
        <p:grpSpPr>
          <a:xfrm rot="-5400000">
            <a:off x="533459" y="4986147"/>
            <a:ext cx="1326665" cy="486156"/>
            <a:chOff x="0" y="0"/>
            <a:chExt cx="1386275" cy="508000"/>
          </a:xfrm>
        </p:grpSpPr>
        <p:sp>
          <p:nvSpPr>
            <p:cNvPr name="Freeform 8" id="8"/>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9" id="9"/>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grpSp>
        <p:nvGrpSpPr>
          <p:cNvPr name="Group 10" id="10"/>
          <p:cNvGrpSpPr/>
          <p:nvPr/>
        </p:nvGrpSpPr>
        <p:grpSpPr>
          <a:xfrm rot="-5400000">
            <a:off x="2869270" y="4985561"/>
            <a:ext cx="1326665" cy="486156"/>
            <a:chOff x="0" y="0"/>
            <a:chExt cx="1386275" cy="508000"/>
          </a:xfrm>
        </p:grpSpPr>
        <p:sp>
          <p:nvSpPr>
            <p:cNvPr name="Freeform 11" id="11"/>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12" id="12"/>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grpSp>
        <p:nvGrpSpPr>
          <p:cNvPr name="Group 13" id="13"/>
          <p:cNvGrpSpPr/>
          <p:nvPr/>
        </p:nvGrpSpPr>
        <p:grpSpPr>
          <a:xfrm rot="-5400000">
            <a:off x="5410039" y="4986147"/>
            <a:ext cx="1326665" cy="486156"/>
            <a:chOff x="0" y="0"/>
            <a:chExt cx="1386275" cy="508000"/>
          </a:xfrm>
        </p:grpSpPr>
        <p:sp>
          <p:nvSpPr>
            <p:cNvPr name="Freeform 14" id="14"/>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15" id="15"/>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grpSp>
        <p:nvGrpSpPr>
          <p:cNvPr name="Group 16" id="16"/>
          <p:cNvGrpSpPr/>
          <p:nvPr/>
        </p:nvGrpSpPr>
        <p:grpSpPr>
          <a:xfrm rot="-5400000">
            <a:off x="7748627" y="4931493"/>
            <a:ext cx="1326665" cy="486156"/>
            <a:chOff x="0" y="0"/>
            <a:chExt cx="1386275" cy="508000"/>
          </a:xfrm>
        </p:grpSpPr>
        <p:sp>
          <p:nvSpPr>
            <p:cNvPr name="Freeform 17" id="17"/>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18" id="18"/>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grpSp>
        <p:nvGrpSpPr>
          <p:cNvPr name="Group 19" id="19"/>
          <p:cNvGrpSpPr/>
          <p:nvPr/>
        </p:nvGrpSpPr>
        <p:grpSpPr>
          <a:xfrm rot="-5400000">
            <a:off x="10632746" y="4931493"/>
            <a:ext cx="1326665" cy="486156"/>
            <a:chOff x="0" y="0"/>
            <a:chExt cx="1386275" cy="508000"/>
          </a:xfrm>
        </p:grpSpPr>
        <p:sp>
          <p:nvSpPr>
            <p:cNvPr name="Freeform 20" id="20"/>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21" id="21"/>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sp>
        <p:nvSpPr>
          <p:cNvPr name="AutoShape 22" id="22"/>
          <p:cNvSpPr/>
          <p:nvPr/>
        </p:nvSpPr>
        <p:spPr>
          <a:xfrm rot="-5460422">
            <a:off x="5141625" y="6807490"/>
            <a:ext cx="1896832" cy="0"/>
          </a:xfrm>
          <a:prstGeom prst="line">
            <a:avLst/>
          </a:prstGeom>
          <a:ln cap="flat" w="66675">
            <a:solidFill>
              <a:srgbClr val="7E6B73"/>
            </a:solidFill>
            <a:prstDash val="sysDot"/>
            <a:headEnd type="none" len="sm" w="sm"/>
            <a:tailEnd type="none" len="sm" w="sm"/>
          </a:ln>
        </p:spPr>
      </p:sp>
      <p:sp>
        <p:nvSpPr>
          <p:cNvPr name="AutoShape 23" id="23"/>
          <p:cNvSpPr/>
          <p:nvPr/>
        </p:nvSpPr>
        <p:spPr>
          <a:xfrm rot="-5477434">
            <a:off x="10572852" y="6544270"/>
            <a:ext cx="1479784" cy="0"/>
          </a:xfrm>
          <a:prstGeom prst="line">
            <a:avLst/>
          </a:prstGeom>
          <a:ln cap="flat" w="66675">
            <a:solidFill>
              <a:srgbClr val="7E6B73"/>
            </a:solidFill>
            <a:prstDash val="sysDot"/>
            <a:headEnd type="none" len="sm" w="sm"/>
            <a:tailEnd type="none" len="sm" w="sm"/>
          </a:ln>
        </p:spPr>
      </p:sp>
      <p:grpSp>
        <p:nvGrpSpPr>
          <p:cNvPr name="Group 24" id="24"/>
          <p:cNvGrpSpPr/>
          <p:nvPr/>
        </p:nvGrpSpPr>
        <p:grpSpPr>
          <a:xfrm rot="-5400000">
            <a:off x="15364434" y="4948242"/>
            <a:ext cx="1326665" cy="486156"/>
            <a:chOff x="0" y="0"/>
            <a:chExt cx="1386275" cy="508000"/>
          </a:xfrm>
        </p:grpSpPr>
        <p:sp>
          <p:nvSpPr>
            <p:cNvPr name="Freeform 25" id="25"/>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26" id="26"/>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sp>
        <p:nvSpPr>
          <p:cNvPr name="TextBox 27" id="27"/>
          <p:cNvSpPr txBox="true"/>
          <p:nvPr/>
        </p:nvSpPr>
        <p:spPr>
          <a:xfrm rot="0">
            <a:off x="3289525" y="2093716"/>
            <a:ext cx="11708950" cy="819150"/>
          </a:xfrm>
          <a:prstGeom prst="rect">
            <a:avLst/>
          </a:prstGeom>
        </p:spPr>
        <p:txBody>
          <a:bodyPr anchor="t" rtlCol="false" tIns="0" lIns="0" bIns="0" rIns="0">
            <a:spAutoFit/>
          </a:bodyPr>
          <a:lstStyle/>
          <a:p>
            <a:pPr algn="ctr">
              <a:lnSpc>
                <a:spcPts val="6599"/>
              </a:lnSpc>
            </a:pPr>
            <a:r>
              <a:rPr lang="en-US" spc="824" sz="5499">
                <a:solidFill>
                  <a:srgbClr val="F8F7F0"/>
                </a:solidFill>
                <a:latin typeface="Source Serif Pro"/>
              </a:rPr>
              <a:t>TURISTA DELLA MIA CITTÀ </a:t>
            </a:r>
          </a:p>
        </p:txBody>
      </p:sp>
      <p:grpSp>
        <p:nvGrpSpPr>
          <p:cNvPr name="Group 28" id="28"/>
          <p:cNvGrpSpPr/>
          <p:nvPr/>
        </p:nvGrpSpPr>
        <p:grpSpPr>
          <a:xfrm rot="0">
            <a:off x="69358" y="7789096"/>
            <a:ext cx="2856636" cy="2239907"/>
            <a:chOff x="0" y="0"/>
            <a:chExt cx="3808849" cy="2986543"/>
          </a:xfrm>
        </p:grpSpPr>
        <p:sp>
          <p:nvSpPr>
            <p:cNvPr name="TextBox 29" id="29"/>
            <p:cNvSpPr txBox="true"/>
            <p:nvPr/>
          </p:nvSpPr>
          <p:spPr>
            <a:xfrm rot="0">
              <a:off x="0" y="0"/>
              <a:ext cx="3808849" cy="14478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PARTENZA:</a:t>
              </a:r>
            </a:p>
            <a:p>
              <a:pPr algn="ctr">
                <a:lnSpc>
                  <a:spcPts val="2879"/>
                </a:lnSpc>
              </a:pPr>
              <a:r>
                <a:rPr lang="en-US" spc="480" sz="2400">
                  <a:solidFill>
                    <a:srgbClr val="7E6B73"/>
                  </a:solidFill>
                  <a:latin typeface="Source Sans Pro"/>
                </a:rPr>
                <a:t>PIAZZA</a:t>
              </a:r>
            </a:p>
            <a:p>
              <a:pPr algn="ctr">
                <a:lnSpc>
                  <a:spcPts val="2879"/>
                </a:lnSpc>
              </a:pPr>
              <a:r>
                <a:rPr lang="en-US" spc="480" sz="2400">
                  <a:solidFill>
                    <a:srgbClr val="7E6B73"/>
                  </a:solidFill>
                  <a:latin typeface="Source Sans Pro"/>
                </a:rPr>
                <a:t>MUNICIPIO </a:t>
              </a:r>
            </a:p>
          </p:txBody>
        </p:sp>
        <p:sp>
          <p:nvSpPr>
            <p:cNvPr name="TextBox 30" id="30"/>
            <p:cNvSpPr txBox="true"/>
            <p:nvPr/>
          </p:nvSpPr>
          <p:spPr>
            <a:xfrm rot="0">
              <a:off x="0" y="1609440"/>
              <a:ext cx="3808849" cy="1034203"/>
            </a:xfrm>
            <a:prstGeom prst="rect">
              <a:avLst/>
            </a:prstGeom>
          </p:spPr>
          <p:txBody>
            <a:bodyPr anchor="t" rtlCol="false" tIns="0" lIns="0" bIns="0" rIns="0">
              <a:spAutoFit/>
            </a:bodyPr>
            <a:lstStyle/>
            <a:p>
              <a:pPr algn="ctr">
                <a:lnSpc>
                  <a:spcPts val="2135"/>
                </a:lnSpc>
              </a:pPr>
              <a:r>
                <a:rPr lang="en-US" spc="30" sz="1525">
                  <a:solidFill>
                    <a:srgbClr val="7E6B73"/>
                  </a:solidFill>
                  <a:latin typeface="Source Sans Pro"/>
                </a:rPr>
                <a:t>Inizieremo con la visita alla "Fontana del Nettuno", che è una fontana al centro della piazza</a:t>
              </a:r>
            </a:p>
          </p:txBody>
        </p:sp>
      </p:grpSp>
      <p:grpSp>
        <p:nvGrpSpPr>
          <p:cNvPr name="Group 31" id="31"/>
          <p:cNvGrpSpPr/>
          <p:nvPr/>
        </p:nvGrpSpPr>
        <p:grpSpPr>
          <a:xfrm rot="0">
            <a:off x="2269202" y="5837903"/>
            <a:ext cx="2856636" cy="2316107"/>
            <a:chOff x="0" y="0"/>
            <a:chExt cx="3808849" cy="3088143"/>
          </a:xfrm>
        </p:grpSpPr>
        <p:sp>
          <p:nvSpPr>
            <p:cNvPr name="TextBox 32" id="32"/>
            <p:cNvSpPr txBox="true"/>
            <p:nvPr/>
          </p:nvSpPr>
          <p:spPr>
            <a:xfrm rot="0">
              <a:off x="0" y="0"/>
              <a:ext cx="3808849" cy="4826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CASTEL NUOVO</a:t>
              </a:r>
            </a:p>
          </p:txBody>
        </p:sp>
        <p:sp>
          <p:nvSpPr>
            <p:cNvPr name="TextBox 33" id="33"/>
            <p:cNvSpPr txBox="true"/>
            <p:nvPr/>
          </p:nvSpPr>
          <p:spPr>
            <a:xfrm rot="0">
              <a:off x="0" y="634715"/>
              <a:ext cx="3808849" cy="2110528"/>
            </a:xfrm>
            <a:prstGeom prst="rect">
              <a:avLst/>
            </a:prstGeom>
          </p:spPr>
          <p:txBody>
            <a:bodyPr anchor="t" rtlCol="false" tIns="0" lIns="0" bIns="0" rIns="0">
              <a:spAutoFit/>
            </a:bodyPr>
            <a:lstStyle/>
            <a:p>
              <a:pPr algn="ctr">
                <a:lnSpc>
                  <a:spcPts val="2134"/>
                </a:lnSpc>
              </a:pPr>
              <a:r>
                <a:rPr lang="en-US" spc="30" sz="1524">
                  <a:solidFill>
                    <a:srgbClr val="7E6B73"/>
                  </a:solidFill>
                  <a:latin typeface="Source Sans Pro"/>
                </a:rPr>
                <a:t>Avanzando troveremo Castel Nuovo meglio conosciuto, come Maschio (Mastio) angioino, fortificazione </a:t>
              </a:r>
            </a:p>
            <a:p>
              <a:pPr algn="ctr">
                <a:lnSpc>
                  <a:spcPts val="2135"/>
                </a:lnSpc>
              </a:pPr>
              <a:r>
                <a:rPr lang="en-US" spc="30" sz="1525">
                  <a:solidFill>
                    <a:srgbClr val="7E6B73"/>
                  </a:solidFill>
                  <a:latin typeface="Source Sans Pro"/>
                </a:rPr>
                <a:t> commissionata da Carlo I d'Angiò</a:t>
              </a:r>
            </a:p>
          </p:txBody>
        </p:sp>
      </p:grpSp>
      <p:grpSp>
        <p:nvGrpSpPr>
          <p:cNvPr name="Group 34" id="34"/>
          <p:cNvGrpSpPr/>
          <p:nvPr/>
        </p:nvGrpSpPr>
        <p:grpSpPr>
          <a:xfrm rot="0">
            <a:off x="4435314" y="8017696"/>
            <a:ext cx="2856636" cy="1782707"/>
            <a:chOff x="0" y="0"/>
            <a:chExt cx="3808849" cy="2376943"/>
          </a:xfrm>
        </p:grpSpPr>
        <p:sp>
          <p:nvSpPr>
            <p:cNvPr name="TextBox 35" id="35"/>
            <p:cNvSpPr txBox="true"/>
            <p:nvPr/>
          </p:nvSpPr>
          <p:spPr>
            <a:xfrm rot="0">
              <a:off x="0" y="0"/>
              <a:ext cx="3808849" cy="4826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PALAZZO REALE</a:t>
              </a:r>
            </a:p>
          </p:txBody>
        </p:sp>
        <p:sp>
          <p:nvSpPr>
            <p:cNvPr name="TextBox 36" id="36"/>
            <p:cNvSpPr txBox="true"/>
            <p:nvPr/>
          </p:nvSpPr>
          <p:spPr>
            <a:xfrm rot="0">
              <a:off x="0" y="644240"/>
              <a:ext cx="3808849" cy="1389803"/>
            </a:xfrm>
            <a:prstGeom prst="rect">
              <a:avLst/>
            </a:prstGeom>
          </p:spPr>
          <p:txBody>
            <a:bodyPr anchor="t" rtlCol="false" tIns="0" lIns="0" bIns="0" rIns="0">
              <a:spAutoFit/>
            </a:bodyPr>
            <a:lstStyle/>
            <a:p>
              <a:pPr algn="ctr">
                <a:lnSpc>
                  <a:spcPts val="2135"/>
                </a:lnSpc>
              </a:pPr>
              <a:r>
                <a:rPr lang="en-US" spc="30" sz="1525">
                  <a:solidFill>
                    <a:srgbClr val="7E6B73"/>
                  </a:solidFill>
                  <a:latin typeface="Source Sans Pro"/>
                </a:rPr>
                <a:t>Il Palazzo Reale fondato dal Re di Spagna Filippo III, è famoso per le sue magnifiche stanze e per i suoi giardini</a:t>
              </a:r>
            </a:p>
          </p:txBody>
        </p:sp>
      </p:grpSp>
      <p:grpSp>
        <p:nvGrpSpPr>
          <p:cNvPr name="Group 37" id="37"/>
          <p:cNvGrpSpPr/>
          <p:nvPr/>
        </p:nvGrpSpPr>
        <p:grpSpPr>
          <a:xfrm rot="0">
            <a:off x="9901090" y="7317311"/>
            <a:ext cx="2856636" cy="1782707"/>
            <a:chOff x="0" y="0"/>
            <a:chExt cx="3808849" cy="2376943"/>
          </a:xfrm>
        </p:grpSpPr>
        <p:sp>
          <p:nvSpPr>
            <p:cNvPr name="TextBox 38" id="38"/>
            <p:cNvSpPr txBox="true"/>
            <p:nvPr/>
          </p:nvSpPr>
          <p:spPr>
            <a:xfrm rot="0">
              <a:off x="0" y="0"/>
              <a:ext cx="3808849" cy="4826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VIA TOLEDO </a:t>
              </a:r>
            </a:p>
          </p:txBody>
        </p:sp>
        <p:sp>
          <p:nvSpPr>
            <p:cNvPr name="TextBox 39" id="39"/>
            <p:cNvSpPr txBox="true"/>
            <p:nvPr/>
          </p:nvSpPr>
          <p:spPr>
            <a:xfrm rot="0">
              <a:off x="0" y="644240"/>
              <a:ext cx="3808849" cy="1389803"/>
            </a:xfrm>
            <a:prstGeom prst="rect">
              <a:avLst/>
            </a:prstGeom>
          </p:spPr>
          <p:txBody>
            <a:bodyPr anchor="t" rtlCol="false" tIns="0" lIns="0" bIns="0" rIns="0">
              <a:spAutoFit/>
            </a:bodyPr>
            <a:lstStyle/>
            <a:p>
              <a:pPr algn="ctr">
                <a:lnSpc>
                  <a:spcPts val="2135"/>
                </a:lnSpc>
              </a:pPr>
              <a:r>
                <a:rPr lang="en-US" spc="30" sz="1525">
                  <a:solidFill>
                    <a:srgbClr val="7E6B73"/>
                  </a:solidFill>
                  <a:latin typeface="Source Sans Pro"/>
                </a:rPr>
                <a:t>Via Toledo è una delle arterie stradali principali di Napoli e prende il nome dal vicerè spagnolo Pedro da Toledo</a:t>
              </a:r>
            </a:p>
          </p:txBody>
        </p:sp>
      </p:grpSp>
      <p:grpSp>
        <p:nvGrpSpPr>
          <p:cNvPr name="Group 40" id="40"/>
          <p:cNvGrpSpPr/>
          <p:nvPr/>
        </p:nvGrpSpPr>
        <p:grpSpPr>
          <a:xfrm rot="0">
            <a:off x="14183196" y="5892558"/>
            <a:ext cx="3689143" cy="2849507"/>
            <a:chOff x="0" y="0"/>
            <a:chExt cx="4918857" cy="3799343"/>
          </a:xfrm>
        </p:grpSpPr>
        <p:sp>
          <p:nvSpPr>
            <p:cNvPr name="TextBox 41" id="41"/>
            <p:cNvSpPr txBox="true"/>
            <p:nvPr/>
          </p:nvSpPr>
          <p:spPr>
            <a:xfrm rot="0">
              <a:off x="0" y="0"/>
              <a:ext cx="4918857" cy="4826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PIAZZA DANTE</a:t>
              </a:r>
            </a:p>
          </p:txBody>
        </p:sp>
        <p:sp>
          <p:nvSpPr>
            <p:cNvPr name="TextBox 42" id="42"/>
            <p:cNvSpPr txBox="true"/>
            <p:nvPr/>
          </p:nvSpPr>
          <p:spPr>
            <a:xfrm rot="0">
              <a:off x="0" y="634715"/>
              <a:ext cx="4918857" cy="2821728"/>
            </a:xfrm>
            <a:prstGeom prst="rect">
              <a:avLst/>
            </a:prstGeom>
          </p:spPr>
          <p:txBody>
            <a:bodyPr anchor="t" rtlCol="false" tIns="0" lIns="0" bIns="0" rIns="0">
              <a:spAutoFit/>
            </a:bodyPr>
            <a:lstStyle/>
            <a:p>
              <a:pPr algn="ctr">
                <a:lnSpc>
                  <a:spcPts val="2134"/>
                </a:lnSpc>
              </a:pPr>
              <a:r>
                <a:rPr lang="en-US" spc="30" sz="1524">
                  <a:solidFill>
                    <a:srgbClr val="7E6B73"/>
                  </a:solidFill>
                  <a:latin typeface="Source Sans Pro"/>
                </a:rPr>
                <a:t>Piazza Dante è una delle più importanti piazze di Napoli ed è situata nel centro storico.</a:t>
              </a:r>
            </a:p>
            <a:p>
              <a:pPr algn="ctr">
                <a:lnSpc>
                  <a:spcPts val="2134"/>
                </a:lnSpc>
              </a:pPr>
              <a:r>
                <a:rPr lang="en-US" spc="24" sz="1524">
                  <a:solidFill>
                    <a:srgbClr val="7E6B73"/>
                  </a:solidFill>
                  <a:latin typeface="Arimo"/>
                </a:rPr>
                <a:t>Costituisce l'inizio di Via Toledo e, tramite l'accesso a Port'Alba sul lato nord della piazza, confluisce lungo il Decumano maggiore. La Piazza</a:t>
              </a:r>
            </a:p>
            <a:p>
              <a:pPr algn="ctr">
                <a:lnSpc>
                  <a:spcPts val="2135"/>
                </a:lnSpc>
              </a:pPr>
              <a:r>
                <a:rPr lang="en-US" spc="30" sz="1525">
                  <a:solidFill>
                    <a:srgbClr val="7E6B73"/>
                  </a:solidFill>
                  <a:latin typeface="Source Sans Pro"/>
                </a:rPr>
                <a:t>ospita, inoltre, il Convitto Emanuele II </a:t>
              </a:r>
            </a:p>
          </p:txBody>
        </p:sp>
      </p:grpSp>
      <p:grpSp>
        <p:nvGrpSpPr>
          <p:cNvPr name="Group 43" id="43"/>
          <p:cNvGrpSpPr/>
          <p:nvPr/>
        </p:nvGrpSpPr>
        <p:grpSpPr>
          <a:xfrm rot="-5400000">
            <a:off x="12519738" y="4985561"/>
            <a:ext cx="1326665" cy="486156"/>
            <a:chOff x="0" y="0"/>
            <a:chExt cx="1386275" cy="508000"/>
          </a:xfrm>
        </p:grpSpPr>
        <p:sp>
          <p:nvSpPr>
            <p:cNvPr name="Freeform 44" id="44"/>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45" id="45"/>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grpSp>
        <p:nvGrpSpPr>
          <p:cNvPr name="Group 46" id="46"/>
          <p:cNvGrpSpPr/>
          <p:nvPr/>
        </p:nvGrpSpPr>
        <p:grpSpPr>
          <a:xfrm rot="0">
            <a:off x="11308529" y="5925626"/>
            <a:ext cx="2856636" cy="982607"/>
            <a:chOff x="0" y="0"/>
            <a:chExt cx="3808849" cy="1310143"/>
          </a:xfrm>
        </p:grpSpPr>
        <p:sp>
          <p:nvSpPr>
            <p:cNvPr name="TextBox 47" id="47"/>
            <p:cNvSpPr txBox="true"/>
            <p:nvPr/>
          </p:nvSpPr>
          <p:spPr>
            <a:xfrm rot="0">
              <a:off x="0" y="0"/>
              <a:ext cx="3808849" cy="4826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TOLEDO</a:t>
              </a:r>
            </a:p>
          </p:txBody>
        </p:sp>
        <p:sp>
          <p:nvSpPr>
            <p:cNvPr name="TextBox 48" id="48"/>
            <p:cNvSpPr txBox="true"/>
            <p:nvPr/>
          </p:nvSpPr>
          <p:spPr>
            <a:xfrm rot="0">
              <a:off x="0" y="644240"/>
              <a:ext cx="3808849" cy="323003"/>
            </a:xfrm>
            <a:prstGeom prst="rect">
              <a:avLst/>
            </a:prstGeom>
          </p:spPr>
          <p:txBody>
            <a:bodyPr anchor="t" rtlCol="false" tIns="0" lIns="0" bIns="0" rIns="0">
              <a:spAutoFit/>
            </a:bodyPr>
            <a:lstStyle/>
            <a:p>
              <a:pPr algn="ctr">
                <a:lnSpc>
                  <a:spcPts val="2135"/>
                </a:lnSpc>
              </a:pPr>
              <a:r>
                <a:rPr lang="en-US" spc="30" sz="1525">
                  <a:solidFill>
                    <a:srgbClr val="7E6B73"/>
                  </a:solidFill>
                  <a:latin typeface="Source Sans Pro"/>
                </a:rPr>
                <a:t>Fermata M1</a:t>
              </a:r>
            </a:p>
          </p:txBody>
        </p:sp>
      </p:grpSp>
      <p:sp>
        <p:nvSpPr>
          <p:cNvPr name="AutoShape 49" id="49"/>
          <p:cNvSpPr/>
          <p:nvPr/>
        </p:nvSpPr>
        <p:spPr>
          <a:xfrm rot="-5400000">
            <a:off x="248522" y="6807490"/>
            <a:ext cx="1896539" cy="0"/>
          </a:xfrm>
          <a:prstGeom prst="line">
            <a:avLst/>
          </a:prstGeom>
          <a:ln cap="flat" w="66675">
            <a:solidFill>
              <a:srgbClr val="7E6B73"/>
            </a:solidFill>
            <a:prstDash val="sysDot"/>
            <a:headEnd type="none" len="sm" w="sm"/>
            <a:tailEnd type="none" len="sm" w="sm"/>
          </a:ln>
        </p:spPr>
      </p:sp>
      <p:grpSp>
        <p:nvGrpSpPr>
          <p:cNvPr name="Group 50" id="50"/>
          <p:cNvGrpSpPr/>
          <p:nvPr/>
        </p:nvGrpSpPr>
        <p:grpSpPr>
          <a:xfrm rot="-5400000">
            <a:off x="13519863" y="4986147"/>
            <a:ext cx="1326665" cy="486156"/>
            <a:chOff x="0" y="0"/>
            <a:chExt cx="1386275" cy="508000"/>
          </a:xfrm>
        </p:grpSpPr>
        <p:sp>
          <p:nvSpPr>
            <p:cNvPr name="Freeform 51" id="51"/>
            <p:cNvSpPr/>
            <p:nvPr/>
          </p:nvSpPr>
          <p:spPr>
            <a:xfrm>
              <a:off x="938878" y="49530"/>
              <a:ext cx="407115" cy="408940"/>
            </a:xfrm>
            <a:custGeom>
              <a:avLst/>
              <a:gdLst/>
              <a:ahLst/>
              <a:cxnLst/>
              <a:rect r="r" b="b" t="t" l="l"/>
              <a:pathLst>
                <a:path h="408940" w="407115">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F8AC39"/>
            </a:solidFill>
          </p:spPr>
        </p:sp>
        <p:sp>
          <p:nvSpPr>
            <p:cNvPr name="Freeform 52" id="52"/>
            <p:cNvSpPr/>
            <p:nvPr/>
          </p:nvSpPr>
          <p:spPr>
            <a:xfrm>
              <a:off x="0" y="11430"/>
              <a:ext cx="1386276" cy="485140"/>
            </a:xfrm>
            <a:custGeom>
              <a:avLst/>
              <a:gdLst/>
              <a:ahLst/>
              <a:cxnLst/>
              <a:rect r="r" b="b" t="t" l="l"/>
              <a:pathLst>
                <a:path h="485140" w="1386276">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7E6B73"/>
            </a:solidFill>
          </p:spPr>
        </p:sp>
      </p:grpSp>
      <p:sp>
        <p:nvSpPr>
          <p:cNvPr name="AutoShape 53" id="53"/>
          <p:cNvSpPr/>
          <p:nvPr/>
        </p:nvSpPr>
        <p:spPr>
          <a:xfrm rot="-5400000">
            <a:off x="12845415" y="7199497"/>
            <a:ext cx="2675562" cy="0"/>
          </a:xfrm>
          <a:prstGeom prst="line">
            <a:avLst/>
          </a:prstGeom>
          <a:ln cap="flat" w="66675">
            <a:solidFill>
              <a:srgbClr val="7E6B73"/>
            </a:solidFill>
            <a:prstDash val="sysDot"/>
            <a:headEnd type="none" len="sm" w="sm"/>
            <a:tailEnd type="none" len="sm" w="sm"/>
          </a:ln>
        </p:spPr>
      </p:sp>
      <p:grpSp>
        <p:nvGrpSpPr>
          <p:cNvPr name="Group 54" id="54"/>
          <p:cNvGrpSpPr/>
          <p:nvPr/>
        </p:nvGrpSpPr>
        <p:grpSpPr>
          <a:xfrm rot="0">
            <a:off x="12325443" y="8608715"/>
            <a:ext cx="2856636" cy="1611257"/>
            <a:chOff x="0" y="0"/>
            <a:chExt cx="3808849" cy="2148343"/>
          </a:xfrm>
        </p:grpSpPr>
        <p:sp>
          <p:nvSpPr>
            <p:cNvPr name="TextBox 55" id="55"/>
            <p:cNvSpPr txBox="true"/>
            <p:nvPr/>
          </p:nvSpPr>
          <p:spPr>
            <a:xfrm rot="0">
              <a:off x="0" y="0"/>
              <a:ext cx="3808849" cy="9652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ERCOLE FARNESE</a:t>
              </a:r>
            </a:p>
          </p:txBody>
        </p:sp>
        <p:sp>
          <p:nvSpPr>
            <p:cNvPr name="TextBox 56" id="56"/>
            <p:cNvSpPr txBox="true"/>
            <p:nvPr/>
          </p:nvSpPr>
          <p:spPr>
            <a:xfrm rot="0">
              <a:off x="0" y="1126840"/>
              <a:ext cx="3808849" cy="678603"/>
            </a:xfrm>
            <a:prstGeom prst="rect">
              <a:avLst/>
            </a:prstGeom>
          </p:spPr>
          <p:txBody>
            <a:bodyPr anchor="t" rtlCol="false" tIns="0" lIns="0" bIns="0" rIns="0">
              <a:spAutoFit/>
            </a:bodyPr>
            <a:lstStyle/>
            <a:p>
              <a:pPr algn="ctr">
                <a:lnSpc>
                  <a:spcPts val="2135"/>
                </a:lnSpc>
              </a:pPr>
              <a:r>
                <a:rPr lang="en-US" spc="30" sz="1525">
                  <a:solidFill>
                    <a:srgbClr val="7E6B73"/>
                  </a:solidFill>
                  <a:latin typeface="Source Sans Pro"/>
                </a:rPr>
                <a:t>Museo Archeologico Nazionale di Napoli</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7F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4648" t="0" r="36445" b="0"/>
          <a:stretch>
            <a:fillRect/>
          </a:stretch>
        </p:blipFill>
        <p:spPr>
          <a:xfrm flipH="false" flipV="false" rot="0">
            <a:off x="1028700" y="1105767"/>
            <a:ext cx="5786331" cy="8152533"/>
          </a:xfrm>
          <a:prstGeom prst="rect">
            <a:avLst/>
          </a:prstGeom>
        </p:spPr>
      </p:pic>
      <p:grpSp>
        <p:nvGrpSpPr>
          <p:cNvPr name="Group 3" id="3"/>
          <p:cNvGrpSpPr/>
          <p:nvPr/>
        </p:nvGrpSpPr>
        <p:grpSpPr>
          <a:xfrm rot="0">
            <a:off x="7242670" y="1105767"/>
            <a:ext cx="10016630" cy="8536161"/>
            <a:chOff x="0" y="0"/>
            <a:chExt cx="13355506" cy="11381549"/>
          </a:xfrm>
        </p:grpSpPr>
        <p:sp>
          <p:nvSpPr>
            <p:cNvPr name="TextBox 4" id="4"/>
            <p:cNvSpPr txBox="true"/>
            <p:nvPr/>
          </p:nvSpPr>
          <p:spPr>
            <a:xfrm rot="0">
              <a:off x="0" y="95250"/>
              <a:ext cx="13355506" cy="917025"/>
            </a:xfrm>
            <a:prstGeom prst="rect">
              <a:avLst/>
            </a:prstGeom>
          </p:spPr>
          <p:txBody>
            <a:bodyPr anchor="t" rtlCol="false" tIns="0" lIns="0" bIns="0" rIns="0">
              <a:spAutoFit/>
            </a:bodyPr>
            <a:lstStyle/>
            <a:p>
              <a:pPr algn="l">
                <a:lnSpc>
                  <a:spcPts val="5012"/>
                </a:lnSpc>
              </a:pPr>
              <a:r>
                <a:rPr lang="en-US" sz="5012">
                  <a:solidFill>
                    <a:srgbClr val="F8AC39"/>
                  </a:solidFill>
                  <a:latin typeface="Source Serif Pro Bold"/>
                </a:rPr>
                <a:t>Piazza Municipio </a:t>
              </a:r>
            </a:p>
          </p:txBody>
        </p:sp>
        <p:sp>
          <p:nvSpPr>
            <p:cNvPr name="TextBox 5" id="5"/>
            <p:cNvSpPr txBox="true"/>
            <p:nvPr/>
          </p:nvSpPr>
          <p:spPr>
            <a:xfrm rot="0">
              <a:off x="0" y="1214631"/>
              <a:ext cx="13355506" cy="444863"/>
            </a:xfrm>
            <a:prstGeom prst="rect">
              <a:avLst/>
            </a:prstGeom>
          </p:spPr>
          <p:txBody>
            <a:bodyPr anchor="t" rtlCol="false" tIns="0" lIns="0" bIns="0" rIns="0">
              <a:spAutoFit/>
            </a:bodyPr>
            <a:lstStyle/>
            <a:p>
              <a:pPr algn="l">
                <a:lnSpc>
                  <a:spcPts val="2683"/>
                </a:lnSpc>
              </a:pPr>
              <a:r>
                <a:rPr lang="en-US" spc="335" sz="2236">
                  <a:solidFill>
                    <a:srgbClr val="7E6B73"/>
                  </a:solidFill>
                  <a:latin typeface="Source Sans Pro Bold"/>
                </a:rPr>
                <a:t>LA FONTANA DEL NETTUNO</a:t>
              </a:r>
            </a:p>
          </p:txBody>
        </p:sp>
        <p:sp>
          <p:nvSpPr>
            <p:cNvPr name="TextBox 6" id="6"/>
            <p:cNvSpPr txBox="true"/>
            <p:nvPr/>
          </p:nvSpPr>
          <p:spPr>
            <a:xfrm rot="0">
              <a:off x="0" y="2294696"/>
              <a:ext cx="13355506" cy="9028161"/>
            </a:xfrm>
            <a:prstGeom prst="rect">
              <a:avLst/>
            </a:prstGeom>
          </p:spPr>
          <p:txBody>
            <a:bodyPr anchor="t" rtlCol="false" tIns="0" lIns="0" bIns="0" rIns="0">
              <a:spAutoFit/>
            </a:bodyPr>
            <a:lstStyle/>
            <a:p>
              <a:pPr>
                <a:lnSpc>
                  <a:spcPts val="3014"/>
                </a:lnSpc>
              </a:pPr>
              <a:r>
                <a:rPr lang="en-US" sz="2153">
                  <a:solidFill>
                    <a:srgbClr val="7E6B73"/>
                  </a:solidFill>
                  <a:latin typeface="Arimo"/>
                </a:rPr>
                <a:t>La fontana del Nettuno fu realizzata, tra il 1600 e il 1601, per volontà del conte Olivares Enrique de Guzmán. Alla costruzione collaborarono: Michelangelo, Naccherino, Landi e Bernini. Nel corso del tempo oltre che a modifiche il monumento fu soggetto a spostamenti: dall’ Arsenale del porto, dove era stata realizzata, a Piazza Plebiscito, davanti al Palazzo Reale, ma a causa delle feste in piazza fu nuovamente spostata a Santa Lucia e da qui, poco dopo, portata prima al largo delle Corregge e poi all’inizio della Via del Molo. Alla fine dell’800 è Piazza Nicola Amore ad ospitare la fontana e infine a piazza Bovio. Nel 2001 fu nuovamente spostata per i lavori della Linea 1 della Metropolitana è ricostruita in Via Medina.</a:t>
              </a:r>
            </a:p>
            <a:p>
              <a:pPr>
                <a:lnSpc>
                  <a:spcPts val="3014"/>
                </a:lnSpc>
              </a:pPr>
              <a:r>
                <a:rPr lang="en-US" sz="2153">
                  <a:solidFill>
                    <a:srgbClr val="7E6B73"/>
                  </a:solidFill>
                  <a:latin typeface="Arimo"/>
                </a:rPr>
                <a:t>Tuttavia, oggi la Fontana di Nettuno è collocata nella famosa Piazza Municipio, di fronte al Palazzo San Giacomo. </a:t>
              </a:r>
            </a:p>
            <a:p>
              <a:pPr>
                <a:lnSpc>
                  <a:spcPts val="3014"/>
                </a:lnSpc>
              </a:pPr>
              <a:r>
                <a:rPr lang="en-US" sz="2153">
                  <a:solidFill>
                    <a:srgbClr val="7E6B73"/>
                  </a:solidFill>
                  <a:latin typeface="Arimo"/>
                </a:rPr>
                <a:t>Dal punto di vista iconografico il monumento è caratterizzato da soggetti mitologici e si compone di una grandissima vasca, che presenta due mostri marini circondati da delfini e Tritoni, da cui scaturisce l’acqua , mentre al centro è compare il dio Nettuno col tridente, posto su una coppa sorretta da Ninfe e Satiri.</a:t>
              </a:r>
            </a:p>
            <a:p>
              <a:pPr>
                <a:lnSpc>
                  <a:spcPts val="3014"/>
                </a:lnSpc>
              </a:pPr>
            </a:p>
            <a:p>
              <a:pPr>
                <a:lnSpc>
                  <a:spcPts val="3014"/>
                </a:lnSpc>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7F0"/>
        </a:solidFill>
      </p:bgPr>
    </p:bg>
    <p:spTree>
      <p:nvGrpSpPr>
        <p:cNvPr id="1" name=""/>
        <p:cNvGrpSpPr/>
        <p:nvPr/>
      </p:nvGrpSpPr>
      <p:grpSpPr>
        <a:xfrm>
          <a:off x="0" y="0"/>
          <a:ext cx="0" cy="0"/>
          <a:chOff x="0" y="0"/>
          <a:chExt cx="0" cy="0"/>
        </a:xfrm>
      </p:grpSpPr>
      <p:grpSp>
        <p:nvGrpSpPr>
          <p:cNvPr name="Group 2" id="2"/>
          <p:cNvGrpSpPr/>
          <p:nvPr/>
        </p:nvGrpSpPr>
        <p:grpSpPr>
          <a:xfrm rot="0">
            <a:off x="9136399" y="241444"/>
            <a:ext cx="8910157" cy="9794381"/>
            <a:chOff x="0" y="0"/>
            <a:chExt cx="11880209" cy="13059174"/>
          </a:xfrm>
        </p:grpSpPr>
        <p:pic>
          <p:nvPicPr>
            <p:cNvPr name="Picture 3" id="3"/>
            <p:cNvPicPr>
              <a:picLocks noChangeAspect="true"/>
            </p:cNvPicPr>
            <p:nvPr/>
          </p:nvPicPr>
          <p:blipFill>
            <a:blip r:embed="rId2"/>
            <a:srcRect l="0" t="960" r="0" b="960"/>
            <a:stretch>
              <a:fillRect/>
            </a:stretch>
          </p:blipFill>
          <p:spPr>
            <a:xfrm>
              <a:off x="0" y="0"/>
              <a:ext cx="11880209" cy="6402587"/>
            </a:xfrm>
            <a:prstGeom prst="rect">
              <a:avLst/>
            </a:prstGeom>
          </p:spPr>
        </p:pic>
        <p:pic>
          <p:nvPicPr>
            <p:cNvPr name="Picture 4" id="4"/>
            <p:cNvPicPr>
              <a:picLocks noChangeAspect="true"/>
            </p:cNvPicPr>
            <p:nvPr/>
          </p:nvPicPr>
          <p:blipFill>
            <a:blip r:embed="rId3"/>
            <a:srcRect l="0" t="2095" r="0" b="2095"/>
            <a:stretch>
              <a:fillRect/>
            </a:stretch>
          </p:blipFill>
          <p:spPr>
            <a:xfrm>
              <a:off x="0" y="6656587"/>
              <a:ext cx="11880209" cy="6402587"/>
            </a:xfrm>
            <a:prstGeom prst="rect">
              <a:avLst/>
            </a:prstGeom>
          </p:spPr>
        </p:pic>
      </p:grpSp>
      <p:grpSp>
        <p:nvGrpSpPr>
          <p:cNvPr name="Group 5" id="5"/>
          <p:cNvGrpSpPr/>
          <p:nvPr/>
        </p:nvGrpSpPr>
        <p:grpSpPr>
          <a:xfrm rot="0">
            <a:off x="1028700" y="837171"/>
            <a:ext cx="7522052" cy="7891442"/>
            <a:chOff x="0" y="0"/>
            <a:chExt cx="10029403" cy="10521923"/>
          </a:xfrm>
        </p:grpSpPr>
        <p:sp>
          <p:nvSpPr>
            <p:cNvPr name="TextBox 6" id="6"/>
            <p:cNvSpPr txBox="true"/>
            <p:nvPr/>
          </p:nvSpPr>
          <p:spPr>
            <a:xfrm rot="0">
              <a:off x="0" y="316146"/>
              <a:ext cx="10029403" cy="942100"/>
            </a:xfrm>
            <a:prstGeom prst="rect">
              <a:avLst/>
            </a:prstGeom>
          </p:spPr>
          <p:txBody>
            <a:bodyPr anchor="t" rtlCol="false" tIns="0" lIns="0" bIns="0" rIns="0">
              <a:spAutoFit/>
            </a:bodyPr>
            <a:lstStyle/>
            <a:p>
              <a:pPr algn="l">
                <a:lnSpc>
                  <a:spcPts val="5196"/>
                </a:lnSpc>
              </a:pPr>
              <a:r>
                <a:rPr lang="en-US" sz="5196">
                  <a:solidFill>
                    <a:srgbClr val="F8AC39"/>
                  </a:solidFill>
                  <a:latin typeface="Source Serif Pro Bold"/>
                </a:rPr>
                <a:t>MASCHIO ANGIOINO</a:t>
              </a:r>
            </a:p>
          </p:txBody>
        </p:sp>
        <p:sp>
          <p:nvSpPr>
            <p:cNvPr name="TextBox 7" id="7"/>
            <p:cNvSpPr txBox="true"/>
            <p:nvPr/>
          </p:nvSpPr>
          <p:spPr>
            <a:xfrm rot="0">
              <a:off x="0" y="1735010"/>
              <a:ext cx="10029403" cy="653163"/>
            </a:xfrm>
            <a:prstGeom prst="rect">
              <a:avLst/>
            </a:prstGeom>
          </p:spPr>
          <p:txBody>
            <a:bodyPr anchor="t" rtlCol="false" tIns="0" lIns="0" bIns="0" rIns="0">
              <a:spAutoFit/>
            </a:bodyPr>
            <a:lstStyle/>
            <a:p>
              <a:pPr algn="l">
                <a:lnSpc>
                  <a:spcPts val="3857"/>
                </a:lnSpc>
              </a:pPr>
              <a:r>
                <a:rPr lang="en-US" spc="482" sz="3214">
                  <a:solidFill>
                    <a:srgbClr val="7E6B73"/>
                  </a:solidFill>
                  <a:latin typeface="Source Sans Pro Bold"/>
                </a:rPr>
                <a:t>CASTEL NUOVO</a:t>
              </a:r>
            </a:p>
          </p:txBody>
        </p:sp>
        <p:sp>
          <p:nvSpPr>
            <p:cNvPr name="TextBox 8" id="8"/>
            <p:cNvSpPr txBox="true"/>
            <p:nvPr/>
          </p:nvSpPr>
          <p:spPr>
            <a:xfrm rot="0">
              <a:off x="0" y="3503146"/>
              <a:ext cx="10029403" cy="6860929"/>
            </a:xfrm>
            <a:prstGeom prst="rect">
              <a:avLst/>
            </a:prstGeom>
          </p:spPr>
          <p:txBody>
            <a:bodyPr anchor="t" rtlCol="false" tIns="0" lIns="0" bIns="0" rIns="0">
              <a:spAutoFit/>
            </a:bodyPr>
            <a:lstStyle/>
            <a:p>
              <a:pPr>
                <a:lnSpc>
                  <a:spcPts val="3150"/>
                </a:lnSpc>
              </a:pPr>
              <a:r>
                <a:rPr lang="en-US" spc="45" sz="2250">
                  <a:solidFill>
                    <a:srgbClr val="7E6B73"/>
                  </a:solidFill>
                  <a:latin typeface="Source Sans Pro"/>
                </a:rPr>
                <a:t>Il Maschio (Mastio) Angioino è uno dei simboli principali della città di Napoli. Si tratta di un castello fatto costruire nel 1266 da Carlo I d’Angiò. Sconfitti gli Svevi Carlo I decise di trasferire la capitale da Palermo a Napoli, ordinando la costruzione del Maschio Angioino, una fortezza che doveva difendere la città dalle incursioni dei nemici. Tra le modifiche subìte dall’edificio, tra la metà del XVI e tutto il XVIII secolo, la più evidente è la sostituzione delle finestre angioine, realizzate in pietra e a croce; una nuova risistemazione si ebbe all’epoca di Carlo di Borbone, futuro Carlo III di Spagna, salito al trono di Napoli nel 1734.</a:t>
              </a:r>
            </a:p>
            <a:p>
              <a:pPr>
                <a:lnSpc>
                  <a:spcPts val="3150"/>
                </a:lnSpc>
              </a:pPr>
            </a:p>
            <a:p>
              <a:pPr algn="l">
                <a:lnSpc>
                  <a:spcPts val="3150"/>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7F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7403383" cy="7935580"/>
            <a:chOff x="0" y="0"/>
            <a:chExt cx="9871177" cy="10580773"/>
          </a:xfrm>
        </p:grpSpPr>
        <p:sp>
          <p:nvSpPr>
            <p:cNvPr name="TextBox 3" id="3"/>
            <p:cNvSpPr txBox="true"/>
            <p:nvPr/>
          </p:nvSpPr>
          <p:spPr>
            <a:xfrm rot="0">
              <a:off x="0" y="133350"/>
              <a:ext cx="9871177" cy="1203268"/>
            </a:xfrm>
            <a:prstGeom prst="rect">
              <a:avLst/>
            </a:prstGeom>
          </p:spPr>
          <p:txBody>
            <a:bodyPr anchor="t" rtlCol="false" tIns="0" lIns="0" bIns="0" rIns="0">
              <a:spAutoFit/>
            </a:bodyPr>
            <a:lstStyle/>
            <a:p>
              <a:pPr algn="l">
                <a:lnSpc>
                  <a:spcPts val="6583"/>
                </a:lnSpc>
              </a:pPr>
              <a:r>
                <a:rPr lang="en-US" sz="6583">
                  <a:solidFill>
                    <a:srgbClr val="F8AC39"/>
                  </a:solidFill>
                  <a:latin typeface="Source Serif Pro Bold"/>
                </a:rPr>
                <a:t>PALAZZO REALE</a:t>
              </a:r>
            </a:p>
          </p:txBody>
        </p:sp>
        <p:sp>
          <p:nvSpPr>
            <p:cNvPr name="TextBox 4" id="4"/>
            <p:cNvSpPr txBox="true"/>
            <p:nvPr/>
          </p:nvSpPr>
          <p:spPr>
            <a:xfrm rot="0">
              <a:off x="0" y="1589882"/>
              <a:ext cx="9871177" cy="596792"/>
            </a:xfrm>
            <a:prstGeom prst="rect">
              <a:avLst/>
            </a:prstGeom>
          </p:spPr>
          <p:txBody>
            <a:bodyPr anchor="t" rtlCol="false" tIns="0" lIns="0" bIns="0" rIns="0">
              <a:spAutoFit/>
            </a:bodyPr>
            <a:lstStyle/>
            <a:p>
              <a:pPr algn="l">
                <a:lnSpc>
                  <a:spcPts val="3524"/>
                </a:lnSpc>
              </a:pPr>
              <a:r>
                <a:rPr lang="en-US" spc="440" sz="2936">
                  <a:solidFill>
                    <a:srgbClr val="7E6B73"/>
                  </a:solidFill>
                  <a:latin typeface="Source Sans Pro Bold"/>
                </a:rPr>
                <a:t>GIARDINI</a:t>
              </a:r>
            </a:p>
          </p:txBody>
        </p:sp>
        <p:sp>
          <p:nvSpPr>
            <p:cNvPr name="TextBox 5" id="5"/>
            <p:cNvSpPr txBox="true"/>
            <p:nvPr/>
          </p:nvSpPr>
          <p:spPr>
            <a:xfrm rot="0">
              <a:off x="0" y="3057907"/>
              <a:ext cx="9871177" cy="7445780"/>
            </a:xfrm>
            <a:prstGeom prst="rect">
              <a:avLst/>
            </a:prstGeom>
          </p:spPr>
          <p:txBody>
            <a:bodyPr anchor="t" rtlCol="false" tIns="0" lIns="0" bIns="0" rIns="0">
              <a:spAutoFit/>
            </a:bodyPr>
            <a:lstStyle/>
            <a:p>
              <a:pPr>
                <a:lnSpc>
                  <a:spcPts val="3186"/>
                </a:lnSpc>
              </a:pPr>
              <a:r>
                <a:rPr lang="en-US" spc="45" sz="2276">
                  <a:solidFill>
                    <a:srgbClr val="7E6B73"/>
                  </a:solidFill>
                  <a:latin typeface="Source Sans Pro"/>
                </a:rPr>
                <a:t>Il Maschio (Mastio) Angioino è uno dei simboli principali della città di Napoli. Si tratta di un castello fatto costruire nel 1266 da Carlo I d’Angiò. Sconfitti gli Svevi Carlo I decise di trasferire la capitale da Palermo a Napoli, ordinando la costruzione del Maschio Angioino, una fortezza che doveva difendere la città dalle incursioni dei nemici. Tra le modifiche subìte dall’edificio, tra la metà del XVI e tutto il XVIII secolo, la più evidente è la sostituzione delle finestre angioine, realizzate in pietra e a croce; una nuova risistemazione si ebbe all’epoca di Carlo di Borbone, futuro Carlo III di Spagna, salito al trono di Napoli nel 1734.</a:t>
              </a:r>
            </a:p>
            <a:p>
              <a:pPr>
                <a:lnSpc>
                  <a:spcPts val="3186"/>
                </a:lnSpc>
              </a:pPr>
            </a:p>
            <a:p>
              <a:pPr algn="l">
                <a:lnSpc>
                  <a:spcPts val="3186"/>
                </a:lnSpc>
              </a:pPr>
            </a:p>
          </p:txBody>
        </p:sp>
      </p:grpSp>
      <p:pic>
        <p:nvPicPr>
          <p:cNvPr name="Picture 6" id="6"/>
          <p:cNvPicPr>
            <a:picLocks noChangeAspect="true"/>
          </p:cNvPicPr>
          <p:nvPr/>
        </p:nvPicPr>
        <p:blipFill>
          <a:blip r:embed="rId2"/>
          <a:srcRect l="33322" t="0" r="10645" b="0"/>
          <a:stretch>
            <a:fillRect/>
          </a:stretch>
        </p:blipFill>
        <p:spPr>
          <a:xfrm flipH="false" flipV="false" rot="0">
            <a:off x="8911960" y="1028700"/>
            <a:ext cx="8347340" cy="8229600"/>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AC39"/>
        </a:solidFill>
      </p:bgPr>
    </p:bg>
    <p:spTree>
      <p:nvGrpSpPr>
        <p:cNvPr id="1" name=""/>
        <p:cNvGrpSpPr/>
        <p:nvPr/>
      </p:nvGrpSpPr>
      <p:grpSpPr>
        <a:xfrm>
          <a:off x="0" y="0"/>
          <a:ext cx="0" cy="0"/>
          <a:chOff x="0" y="0"/>
          <a:chExt cx="0" cy="0"/>
        </a:xfrm>
      </p:grpSpPr>
      <p:sp>
        <p:nvSpPr>
          <p:cNvPr name="AutoShape 2" id="2"/>
          <p:cNvSpPr/>
          <p:nvPr/>
        </p:nvSpPr>
        <p:spPr>
          <a:xfrm rot="0">
            <a:off x="367464" y="303540"/>
            <a:ext cx="8776536" cy="3910423"/>
          </a:xfrm>
          <a:prstGeom prst="rect">
            <a:avLst/>
          </a:prstGeom>
          <a:solidFill>
            <a:srgbClr val="F8F7F0"/>
          </a:solidFill>
        </p:spPr>
      </p:sp>
      <p:sp>
        <p:nvSpPr>
          <p:cNvPr name="AutoShape 3" id="3"/>
          <p:cNvSpPr/>
          <p:nvPr/>
        </p:nvSpPr>
        <p:spPr>
          <a:xfrm rot="0">
            <a:off x="9249587" y="5810073"/>
            <a:ext cx="8565363" cy="3980087"/>
          </a:xfrm>
          <a:prstGeom prst="rect">
            <a:avLst/>
          </a:prstGeom>
          <a:solidFill>
            <a:srgbClr val="F8F7F0"/>
          </a:solidFill>
        </p:spPr>
      </p:sp>
      <p:pic>
        <p:nvPicPr>
          <p:cNvPr name="Picture 4" id="4"/>
          <p:cNvPicPr>
            <a:picLocks noChangeAspect="true"/>
          </p:cNvPicPr>
          <p:nvPr/>
        </p:nvPicPr>
        <p:blipFill>
          <a:blip r:embed="rId2"/>
          <a:srcRect l="0" t="24586" r="0" b="29031"/>
          <a:stretch>
            <a:fillRect/>
          </a:stretch>
        </p:blipFill>
        <p:spPr>
          <a:xfrm flipH="false" flipV="false" rot="0">
            <a:off x="750875" y="4824365"/>
            <a:ext cx="8009713" cy="4965796"/>
          </a:xfrm>
          <a:prstGeom prst="rect">
            <a:avLst/>
          </a:prstGeom>
        </p:spPr>
      </p:pic>
      <p:pic>
        <p:nvPicPr>
          <p:cNvPr name="Picture 5" id="5"/>
          <p:cNvPicPr>
            <a:picLocks noChangeAspect="true"/>
          </p:cNvPicPr>
          <p:nvPr/>
        </p:nvPicPr>
        <p:blipFill>
          <a:blip r:embed="rId3"/>
          <a:srcRect l="0" t="19711" r="0" b="8306"/>
          <a:stretch>
            <a:fillRect/>
          </a:stretch>
        </p:blipFill>
        <p:spPr>
          <a:xfrm flipH="false" flipV="false" rot="0">
            <a:off x="9503941" y="569066"/>
            <a:ext cx="8119999" cy="4646660"/>
          </a:xfrm>
          <a:prstGeom prst="rect">
            <a:avLst/>
          </a:prstGeom>
        </p:spPr>
      </p:pic>
      <p:grpSp>
        <p:nvGrpSpPr>
          <p:cNvPr name="Group 6" id="6"/>
          <p:cNvGrpSpPr/>
          <p:nvPr/>
        </p:nvGrpSpPr>
        <p:grpSpPr>
          <a:xfrm rot="0">
            <a:off x="889788" y="433040"/>
            <a:ext cx="7731889" cy="3651423"/>
            <a:chOff x="0" y="0"/>
            <a:chExt cx="10309185" cy="4868565"/>
          </a:xfrm>
        </p:grpSpPr>
        <p:sp>
          <p:nvSpPr>
            <p:cNvPr name="TextBox 7" id="7"/>
            <p:cNvSpPr txBox="true"/>
            <p:nvPr/>
          </p:nvSpPr>
          <p:spPr>
            <a:xfrm rot="0">
              <a:off x="1345" y="65225"/>
              <a:ext cx="10307839" cy="769480"/>
            </a:xfrm>
            <a:prstGeom prst="rect">
              <a:avLst/>
            </a:prstGeom>
          </p:spPr>
          <p:txBody>
            <a:bodyPr anchor="t" rtlCol="false" tIns="0" lIns="0" bIns="0" rIns="0">
              <a:spAutoFit/>
            </a:bodyPr>
            <a:lstStyle/>
            <a:p>
              <a:pPr algn="ctr">
                <a:lnSpc>
                  <a:spcPts val="4532"/>
                </a:lnSpc>
              </a:pPr>
              <a:r>
                <a:rPr lang="en-US" spc="566" sz="3776">
                  <a:solidFill>
                    <a:srgbClr val="F8AC39"/>
                  </a:solidFill>
                  <a:latin typeface="Source Serif Pro Bold"/>
                </a:rPr>
                <a:t>GALLLERIA UMBERTO I</a:t>
              </a:r>
            </a:p>
          </p:txBody>
        </p:sp>
        <p:sp>
          <p:nvSpPr>
            <p:cNvPr name="TextBox 8" id="8"/>
            <p:cNvSpPr txBox="true"/>
            <p:nvPr/>
          </p:nvSpPr>
          <p:spPr>
            <a:xfrm rot="0">
              <a:off x="0" y="1165240"/>
              <a:ext cx="10307839" cy="3561300"/>
            </a:xfrm>
            <a:prstGeom prst="rect">
              <a:avLst/>
            </a:prstGeom>
          </p:spPr>
          <p:txBody>
            <a:bodyPr anchor="t" rtlCol="false" tIns="0" lIns="0" bIns="0" rIns="0">
              <a:spAutoFit/>
            </a:bodyPr>
            <a:lstStyle/>
            <a:p>
              <a:pPr algn="ctr">
                <a:lnSpc>
                  <a:spcPts val="2678"/>
                </a:lnSpc>
              </a:pPr>
              <a:r>
                <a:rPr lang="en-US" spc="38" sz="1912">
                  <a:solidFill>
                    <a:srgbClr val="7E6B73"/>
                  </a:solidFill>
                  <a:latin typeface="Source Sans Pro"/>
                </a:rPr>
                <a:t>La zona su cui sorge la Galleria Umberto era già intensamente urbanizzata nel XVI secolo ed era caratterizzata da un groviglio di strade parallele raccordate da brevi vicoli, che da via Toledo si aprivano di fronte a Castel Nuovo. Si tratta di una galleria commerciale, costruita a Napoli tra il 1887 e il 1890 e dedicata a Umberto I d'Italia, in omaggio alla sua generosa disponibilità durante l'epidemia di colera del 1884, evento che evidenziò l'esigenza di un "Risanamento" urbanistico della città.</a:t>
              </a:r>
            </a:p>
            <a:p>
              <a:pPr algn="ctr">
                <a:lnSpc>
                  <a:spcPts val="2678"/>
                </a:lnSpc>
              </a:pPr>
            </a:p>
          </p:txBody>
        </p:sp>
      </p:grpSp>
      <p:grpSp>
        <p:nvGrpSpPr>
          <p:cNvPr name="Group 9" id="9"/>
          <p:cNvGrpSpPr/>
          <p:nvPr/>
        </p:nvGrpSpPr>
        <p:grpSpPr>
          <a:xfrm rot="0">
            <a:off x="9671737" y="5966353"/>
            <a:ext cx="7721062" cy="4119113"/>
            <a:chOff x="0" y="0"/>
            <a:chExt cx="10294749" cy="5492150"/>
          </a:xfrm>
        </p:grpSpPr>
        <p:sp>
          <p:nvSpPr>
            <p:cNvPr name="TextBox 10" id="10"/>
            <p:cNvSpPr txBox="true"/>
            <p:nvPr/>
          </p:nvSpPr>
          <p:spPr>
            <a:xfrm rot="0">
              <a:off x="1343" y="78484"/>
              <a:ext cx="10293405" cy="651797"/>
            </a:xfrm>
            <a:prstGeom prst="rect">
              <a:avLst/>
            </a:prstGeom>
          </p:spPr>
          <p:txBody>
            <a:bodyPr anchor="t" rtlCol="false" tIns="0" lIns="0" bIns="0" rIns="0">
              <a:spAutoFit/>
            </a:bodyPr>
            <a:lstStyle/>
            <a:p>
              <a:pPr>
                <a:lnSpc>
                  <a:spcPts val="3957"/>
                </a:lnSpc>
              </a:pPr>
              <a:r>
                <a:rPr lang="en-US" spc="494" sz="3297">
                  <a:solidFill>
                    <a:srgbClr val="F8AC39"/>
                  </a:solidFill>
                  <a:latin typeface="Source Serif Pro Bold"/>
                </a:rPr>
                <a:t>              VIA TOLEDO</a:t>
              </a:r>
            </a:p>
          </p:txBody>
        </p:sp>
        <p:sp>
          <p:nvSpPr>
            <p:cNvPr name="TextBox 11" id="11"/>
            <p:cNvSpPr txBox="true"/>
            <p:nvPr/>
          </p:nvSpPr>
          <p:spPr>
            <a:xfrm rot="0">
              <a:off x="0" y="1009888"/>
              <a:ext cx="10293405" cy="4366655"/>
            </a:xfrm>
            <a:prstGeom prst="rect">
              <a:avLst/>
            </a:prstGeom>
          </p:spPr>
          <p:txBody>
            <a:bodyPr anchor="t" rtlCol="false" tIns="0" lIns="0" bIns="0" rIns="0">
              <a:spAutoFit/>
            </a:bodyPr>
            <a:lstStyle/>
            <a:p>
              <a:pPr algn="ctr">
                <a:lnSpc>
                  <a:spcPts val="2459"/>
                </a:lnSpc>
              </a:pPr>
              <a:r>
                <a:rPr lang="en-US" spc="35" sz="1757">
                  <a:solidFill>
                    <a:srgbClr val="7E6B73"/>
                  </a:solidFill>
                  <a:latin typeface="Source Sans Pro"/>
                </a:rPr>
                <a:t>Via Toledo ha inizio presso Piazza Dante e termina in Piazza Trieste e Trento, lungo il percorso sulla strada si raccordano una serie di altre arterie, alcune di notevole importanza, e vi si affacciano piazze, chiese e palazzi nobiliari. La via rappresenta uno dei luoghi principali di incontro e passeggiata fin dal XVI secolo e riveste una grande importanza soprattutto nei periodi festivi, perché su di essa sono situati numerosissimi negozi.</a:t>
              </a:r>
            </a:p>
            <a:p>
              <a:pPr algn="ctr">
                <a:lnSpc>
                  <a:spcPts val="2459"/>
                </a:lnSpc>
              </a:pPr>
              <a:r>
                <a:rPr lang="en-US" spc="23" sz="1757">
                  <a:solidFill>
                    <a:srgbClr val="7E6B73"/>
                  </a:solidFill>
                  <a:latin typeface="Arimo"/>
                </a:rPr>
                <a:t>Costruita per volontà del viceré spagnolo Pedro Álvarez de Toledo nel 1536, su progetto degli architetti Ferdinando Manlio e Giovanni Benincasa, attualmente ospita una fermata della Metro 1, considerata una delle più belle d'Europa.</a:t>
              </a:r>
            </a:p>
            <a:p>
              <a:pPr>
                <a:lnSpc>
                  <a:spcPts val="2179"/>
                </a:lnSpc>
              </a:pPr>
            </a:p>
            <a:p>
              <a:pPr>
                <a:lnSpc>
                  <a:spcPts val="2179"/>
                </a:lnSpc>
              </a:pP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8AC39"/>
        </a:solidFill>
      </p:bgPr>
    </p:bg>
    <p:spTree>
      <p:nvGrpSpPr>
        <p:cNvPr id="1" name=""/>
        <p:cNvGrpSpPr/>
        <p:nvPr/>
      </p:nvGrpSpPr>
      <p:grpSpPr>
        <a:xfrm>
          <a:off x="0" y="0"/>
          <a:ext cx="0" cy="0"/>
          <a:chOff x="0" y="0"/>
          <a:chExt cx="0" cy="0"/>
        </a:xfrm>
      </p:grpSpPr>
      <p:grpSp>
        <p:nvGrpSpPr>
          <p:cNvPr name="Group 2" id="2"/>
          <p:cNvGrpSpPr/>
          <p:nvPr/>
        </p:nvGrpSpPr>
        <p:grpSpPr>
          <a:xfrm rot="0">
            <a:off x="487866" y="404232"/>
            <a:ext cx="8656134" cy="9478537"/>
            <a:chOff x="0" y="0"/>
            <a:chExt cx="11541512" cy="12638049"/>
          </a:xfrm>
        </p:grpSpPr>
        <p:sp>
          <p:nvSpPr>
            <p:cNvPr name="AutoShape 3" id="3"/>
            <p:cNvSpPr/>
            <p:nvPr/>
          </p:nvSpPr>
          <p:spPr>
            <a:xfrm>
              <a:off x="0" y="0"/>
              <a:ext cx="11541512" cy="12638049"/>
            </a:xfrm>
            <a:prstGeom prst="rect">
              <a:avLst/>
            </a:prstGeom>
            <a:solidFill>
              <a:srgbClr val="F8F7F0"/>
            </a:solidFill>
          </p:spPr>
        </p:sp>
      </p:grpSp>
      <p:grpSp>
        <p:nvGrpSpPr>
          <p:cNvPr name="Group 4" id="4"/>
          <p:cNvGrpSpPr/>
          <p:nvPr/>
        </p:nvGrpSpPr>
        <p:grpSpPr>
          <a:xfrm rot="0">
            <a:off x="9687622" y="404232"/>
            <a:ext cx="8210085" cy="9478537"/>
            <a:chOff x="0" y="0"/>
            <a:chExt cx="10946780" cy="12638049"/>
          </a:xfrm>
        </p:grpSpPr>
        <p:sp>
          <p:nvSpPr>
            <p:cNvPr name="AutoShape 5" id="5"/>
            <p:cNvSpPr/>
            <p:nvPr/>
          </p:nvSpPr>
          <p:spPr>
            <a:xfrm>
              <a:off x="0" y="0"/>
              <a:ext cx="10946780" cy="12638049"/>
            </a:xfrm>
            <a:prstGeom prst="rect">
              <a:avLst/>
            </a:prstGeom>
            <a:solidFill>
              <a:srgbClr val="F8F7F0"/>
            </a:solidFill>
          </p:spPr>
        </p:sp>
      </p:grpSp>
      <p:grpSp>
        <p:nvGrpSpPr>
          <p:cNvPr name="Group 6" id="6"/>
          <p:cNvGrpSpPr/>
          <p:nvPr/>
        </p:nvGrpSpPr>
        <p:grpSpPr>
          <a:xfrm rot="0">
            <a:off x="10386733" y="700925"/>
            <a:ext cx="7207736" cy="1720017"/>
            <a:chOff x="0" y="0"/>
            <a:chExt cx="9610315" cy="2293356"/>
          </a:xfrm>
        </p:grpSpPr>
        <p:sp>
          <p:nvSpPr>
            <p:cNvPr name="TextBox 7" id="7"/>
            <p:cNvSpPr txBox="true"/>
            <p:nvPr/>
          </p:nvSpPr>
          <p:spPr>
            <a:xfrm rot="0">
              <a:off x="0" y="123825"/>
              <a:ext cx="9610315" cy="1234228"/>
            </a:xfrm>
            <a:prstGeom prst="rect">
              <a:avLst/>
            </a:prstGeom>
          </p:spPr>
          <p:txBody>
            <a:bodyPr anchor="t" rtlCol="false" tIns="0" lIns="0" bIns="0" rIns="0">
              <a:spAutoFit/>
            </a:bodyPr>
            <a:lstStyle/>
            <a:p>
              <a:pPr algn="l">
                <a:lnSpc>
                  <a:spcPts val="6725"/>
                </a:lnSpc>
              </a:pPr>
              <a:r>
                <a:rPr lang="en-US" sz="6725">
                  <a:solidFill>
                    <a:srgbClr val="F8AC39"/>
                  </a:solidFill>
                  <a:latin typeface="Source Serif Pro"/>
                </a:rPr>
                <a:t>L'Ercole Farnese </a:t>
              </a:r>
            </a:p>
          </p:txBody>
        </p:sp>
        <p:sp>
          <p:nvSpPr>
            <p:cNvPr name="TextBox 8" id="8"/>
            <p:cNvSpPr txBox="true"/>
            <p:nvPr/>
          </p:nvSpPr>
          <p:spPr>
            <a:xfrm rot="0">
              <a:off x="0" y="1683756"/>
              <a:ext cx="9610315" cy="609600"/>
            </a:xfrm>
            <a:prstGeom prst="rect">
              <a:avLst/>
            </a:prstGeom>
          </p:spPr>
          <p:txBody>
            <a:bodyPr anchor="t" rtlCol="false" tIns="0" lIns="0" bIns="0" rIns="0">
              <a:spAutoFit/>
            </a:bodyPr>
            <a:lstStyle/>
            <a:p>
              <a:pPr algn="l">
                <a:lnSpc>
                  <a:spcPts val="3600"/>
                </a:lnSpc>
              </a:pPr>
            </a:p>
          </p:txBody>
        </p:sp>
      </p:grpSp>
      <p:grpSp>
        <p:nvGrpSpPr>
          <p:cNvPr name="Group 9" id="9"/>
          <p:cNvGrpSpPr/>
          <p:nvPr/>
        </p:nvGrpSpPr>
        <p:grpSpPr>
          <a:xfrm rot="0">
            <a:off x="3178997" y="700925"/>
            <a:ext cx="7207736" cy="1720017"/>
            <a:chOff x="0" y="0"/>
            <a:chExt cx="9610315" cy="2293356"/>
          </a:xfrm>
        </p:grpSpPr>
        <p:sp>
          <p:nvSpPr>
            <p:cNvPr name="TextBox 10" id="10"/>
            <p:cNvSpPr txBox="true"/>
            <p:nvPr/>
          </p:nvSpPr>
          <p:spPr>
            <a:xfrm rot="0">
              <a:off x="0" y="123825"/>
              <a:ext cx="9610315" cy="1234228"/>
            </a:xfrm>
            <a:prstGeom prst="rect">
              <a:avLst/>
            </a:prstGeom>
          </p:spPr>
          <p:txBody>
            <a:bodyPr anchor="t" rtlCol="false" tIns="0" lIns="0" bIns="0" rIns="0">
              <a:spAutoFit/>
            </a:bodyPr>
            <a:lstStyle/>
            <a:p>
              <a:pPr algn="l">
                <a:lnSpc>
                  <a:spcPts val="6725"/>
                </a:lnSpc>
              </a:pPr>
              <a:r>
                <a:rPr lang="en-US" sz="6725">
                  <a:solidFill>
                    <a:srgbClr val="F8AC39"/>
                  </a:solidFill>
                  <a:latin typeface="Source Serif Pro"/>
                </a:rPr>
                <a:t> Toledo</a:t>
              </a:r>
            </a:p>
          </p:txBody>
        </p:sp>
        <p:sp>
          <p:nvSpPr>
            <p:cNvPr name="TextBox 11" id="11"/>
            <p:cNvSpPr txBox="true"/>
            <p:nvPr/>
          </p:nvSpPr>
          <p:spPr>
            <a:xfrm rot="0">
              <a:off x="0" y="1683756"/>
              <a:ext cx="9610315" cy="609600"/>
            </a:xfrm>
            <a:prstGeom prst="rect">
              <a:avLst/>
            </a:prstGeom>
          </p:spPr>
          <p:txBody>
            <a:bodyPr anchor="t" rtlCol="false" tIns="0" lIns="0" bIns="0" rIns="0">
              <a:spAutoFit/>
            </a:bodyPr>
            <a:lstStyle/>
            <a:p>
              <a:pPr algn="l">
                <a:lnSpc>
                  <a:spcPts val="3600"/>
                </a:lnSpc>
              </a:pPr>
            </a:p>
          </p:txBody>
        </p:sp>
      </p:grpSp>
      <p:grpSp>
        <p:nvGrpSpPr>
          <p:cNvPr name="Group 12" id="12"/>
          <p:cNvGrpSpPr/>
          <p:nvPr/>
        </p:nvGrpSpPr>
        <p:grpSpPr>
          <a:xfrm rot="0">
            <a:off x="796660" y="1382823"/>
            <a:ext cx="7958712" cy="7875477"/>
            <a:chOff x="0" y="0"/>
            <a:chExt cx="10611617" cy="10500636"/>
          </a:xfrm>
        </p:grpSpPr>
        <p:sp>
          <p:nvSpPr>
            <p:cNvPr name="TextBox 13" id="13"/>
            <p:cNvSpPr txBox="true"/>
            <p:nvPr/>
          </p:nvSpPr>
          <p:spPr>
            <a:xfrm rot="0">
              <a:off x="0" y="-9525"/>
              <a:ext cx="10611617" cy="520255"/>
            </a:xfrm>
            <a:prstGeom prst="rect">
              <a:avLst/>
            </a:prstGeom>
          </p:spPr>
          <p:txBody>
            <a:bodyPr anchor="t" rtlCol="false" tIns="0" lIns="0" bIns="0" rIns="0">
              <a:spAutoFit/>
            </a:bodyPr>
            <a:lstStyle/>
            <a:p>
              <a:pPr algn="l">
                <a:lnSpc>
                  <a:spcPts val="3047"/>
                </a:lnSpc>
              </a:pPr>
            </a:p>
          </p:txBody>
        </p:sp>
        <p:sp>
          <p:nvSpPr>
            <p:cNvPr name="TextBox 14" id="14"/>
            <p:cNvSpPr txBox="true"/>
            <p:nvPr/>
          </p:nvSpPr>
          <p:spPr>
            <a:xfrm rot="0">
              <a:off x="0" y="621561"/>
              <a:ext cx="10611617" cy="9618334"/>
            </a:xfrm>
            <a:prstGeom prst="rect">
              <a:avLst/>
            </a:prstGeom>
          </p:spPr>
          <p:txBody>
            <a:bodyPr anchor="t" rtlCol="false" tIns="0" lIns="0" bIns="0" rIns="0">
              <a:spAutoFit/>
            </a:bodyPr>
            <a:lstStyle/>
            <a:p>
              <a:pPr algn="ctr">
                <a:lnSpc>
                  <a:spcPts val="3222"/>
                </a:lnSpc>
              </a:pPr>
              <a:r>
                <a:rPr lang="en-US" spc="46" sz="2301">
                  <a:solidFill>
                    <a:srgbClr val="7E6B73"/>
                  </a:solidFill>
                  <a:latin typeface="Source Sans Pro"/>
                </a:rPr>
                <a:t>Toledo è una delle stazioni della Metropolitana di Napoli, considerata tra le più belle d'Europa dal Daily Telegraph e dalla CNN. Progettata dall'architetto spagnolo Oscar Tusquets, questa tappa in particolare è molto suggestiva, perché illuminata da grandi lucernari e arricchita da due grandi mosaici, realizzati emulando lo stile pompeiano, Questi due mosaici rappresentano due scene: la prima è tipicamente napoletana con molte persone in movimento, tra cui l’autore e San Gennaro e poi la seconda raffigura due persone che trainano un carretto pieno di simboli napoletani e un gatto. Scendendo le scale mobili si è estasiati dal gioco di colori dato dalle piastrelle del mosaico, che l’artista ha posizionato per rappresentare una vera è propria immersione nella profondità del mare. Si inizia con un semplice giallino per rappresentare la sabbia,</a:t>
              </a:r>
              <a:r>
                <a:rPr lang="en-US" spc="22" sz="2301">
                  <a:solidFill>
                    <a:srgbClr val="7E6B73"/>
                  </a:solidFill>
                  <a:latin typeface="Arimo"/>
                </a:rPr>
                <a:t> fino ad arrivare ad un intenso blu Oltremare che circonda lo spettatore lungo il tragitto verso i binari, dove le piastrelle tendono a scurirsi per simboleggiare gli abissi marini.</a:t>
              </a:r>
            </a:p>
          </p:txBody>
        </p:sp>
      </p:grpSp>
      <p:grpSp>
        <p:nvGrpSpPr>
          <p:cNvPr name="Group 15" id="15"/>
          <p:cNvGrpSpPr/>
          <p:nvPr/>
        </p:nvGrpSpPr>
        <p:grpSpPr>
          <a:xfrm rot="0">
            <a:off x="10470900" y="1382823"/>
            <a:ext cx="6643529" cy="7521354"/>
            <a:chOff x="0" y="0"/>
            <a:chExt cx="8858038" cy="10028473"/>
          </a:xfrm>
        </p:grpSpPr>
        <p:sp>
          <p:nvSpPr>
            <p:cNvPr name="TextBox 16" id="16"/>
            <p:cNvSpPr txBox="true"/>
            <p:nvPr/>
          </p:nvSpPr>
          <p:spPr>
            <a:xfrm rot="0">
              <a:off x="0" y="0"/>
              <a:ext cx="8858038" cy="575972"/>
            </a:xfrm>
            <a:prstGeom prst="rect">
              <a:avLst/>
            </a:prstGeom>
          </p:spPr>
          <p:txBody>
            <a:bodyPr anchor="t" rtlCol="false" tIns="0" lIns="0" bIns="0" rIns="0">
              <a:spAutoFit/>
            </a:bodyPr>
            <a:lstStyle/>
            <a:p>
              <a:pPr algn="l">
                <a:lnSpc>
                  <a:spcPts val="3437"/>
                </a:lnSpc>
              </a:pPr>
            </a:p>
          </p:txBody>
        </p:sp>
        <p:sp>
          <p:nvSpPr>
            <p:cNvPr name="TextBox 17" id="17"/>
            <p:cNvSpPr txBox="true"/>
            <p:nvPr/>
          </p:nvSpPr>
          <p:spPr>
            <a:xfrm rot="0">
              <a:off x="0" y="707044"/>
              <a:ext cx="8858038" cy="9027380"/>
            </a:xfrm>
            <a:prstGeom prst="rect">
              <a:avLst/>
            </a:prstGeom>
          </p:spPr>
          <p:txBody>
            <a:bodyPr anchor="t" rtlCol="false" tIns="0" lIns="0" bIns="0" rIns="0">
              <a:spAutoFit/>
            </a:bodyPr>
            <a:lstStyle/>
            <a:p>
              <a:pPr algn="ctr">
                <a:lnSpc>
                  <a:spcPts val="3634"/>
                </a:lnSpc>
              </a:pPr>
              <a:r>
                <a:rPr lang="en-US" spc="51" sz="2595">
                  <a:solidFill>
                    <a:srgbClr val="7E6B73"/>
                  </a:solidFill>
                  <a:latin typeface="Source Sans Pro"/>
                </a:rPr>
                <a:t>Tra le testimonianze della cultura e dell’arte greco-romana a Napoli è l'Ercole Farnese, una copia romana attribuita allo scultore di Glicone di Atene, del II sec. d.C., da originale greco di Lisippo, databile al IV secolo a.C. La statua è in marmo, alta 3.17m e rappresenta il semidio Ercole in riposo, dopo aver preso i pomi delle Esperidi, che trattiene in una mano dietro le spalle.</a:t>
              </a:r>
            </a:p>
            <a:p>
              <a:pPr algn="ctr">
                <a:lnSpc>
                  <a:spcPts val="3634"/>
                </a:lnSpc>
              </a:pPr>
              <a:r>
                <a:rPr lang="en-US" spc="24" sz="2595">
                  <a:solidFill>
                    <a:srgbClr val="7E6B73"/>
                  </a:solidFill>
                  <a:latin typeface="Arimo"/>
                </a:rPr>
                <a:t>Custodita nel Museo Archeologico Nazionale di Napoli, essa apparteneva alla Collezione Farnese, ma fu rinvenuta nel 1546 presso le Terme di Caracalla a Roma, priva delle gambe; fu restaurata da Guglielmo della Porta, allievo di Michelangelo </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AC39"/>
        </a:solidFill>
      </p:bgPr>
    </p:bg>
    <p:spTree>
      <p:nvGrpSpPr>
        <p:cNvPr id="1" name=""/>
        <p:cNvGrpSpPr/>
        <p:nvPr/>
      </p:nvGrpSpPr>
      <p:grpSpPr>
        <a:xfrm>
          <a:off x="0" y="0"/>
          <a:ext cx="0" cy="0"/>
          <a:chOff x="0" y="0"/>
          <a:chExt cx="0" cy="0"/>
        </a:xfrm>
      </p:grpSpPr>
      <p:sp>
        <p:nvSpPr>
          <p:cNvPr name="AutoShape 2" id="2"/>
          <p:cNvSpPr/>
          <p:nvPr/>
        </p:nvSpPr>
        <p:spPr>
          <a:xfrm rot="0">
            <a:off x="239173" y="239173"/>
            <a:ext cx="17809654" cy="9808654"/>
          </a:xfrm>
          <a:prstGeom prst="rect">
            <a:avLst/>
          </a:prstGeom>
          <a:solidFill>
            <a:srgbClr val="F8F7F0"/>
          </a:solidFill>
        </p:spPr>
      </p:sp>
      <p:grpSp>
        <p:nvGrpSpPr>
          <p:cNvPr name="Group 3" id="3"/>
          <p:cNvGrpSpPr/>
          <p:nvPr/>
        </p:nvGrpSpPr>
        <p:grpSpPr>
          <a:xfrm rot="0">
            <a:off x="4837413" y="3947152"/>
            <a:ext cx="12334665" cy="5831126"/>
            <a:chOff x="0" y="0"/>
            <a:chExt cx="16446219" cy="7774834"/>
          </a:xfrm>
        </p:grpSpPr>
        <p:sp>
          <p:nvSpPr>
            <p:cNvPr name="TextBox 4" id="4"/>
            <p:cNvSpPr txBox="true"/>
            <p:nvPr/>
          </p:nvSpPr>
          <p:spPr>
            <a:xfrm rot="0">
              <a:off x="0" y="-9525"/>
              <a:ext cx="16446219" cy="515951"/>
            </a:xfrm>
            <a:prstGeom prst="rect">
              <a:avLst/>
            </a:prstGeom>
          </p:spPr>
          <p:txBody>
            <a:bodyPr anchor="t" rtlCol="false" tIns="0" lIns="0" bIns="0" rIns="0">
              <a:spAutoFit/>
            </a:bodyPr>
            <a:lstStyle/>
            <a:p>
              <a:pPr algn="l">
                <a:lnSpc>
                  <a:spcPts val="3022"/>
                </a:lnSpc>
              </a:pPr>
            </a:p>
          </p:txBody>
        </p:sp>
        <p:sp>
          <p:nvSpPr>
            <p:cNvPr name="TextBox 5" id="5"/>
            <p:cNvSpPr txBox="true"/>
            <p:nvPr/>
          </p:nvSpPr>
          <p:spPr>
            <a:xfrm rot="0">
              <a:off x="0" y="625446"/>
              <a:ext cx="16446219" cy="6890844"/>
            </a:xfrm>
            <a:prstGeom prst="rect">
              <a:avLst/>
            </a:prstGeom>
          </p:spPr>
          <p:txBody>
            <a:bodyPr anchor="t" rtlCol="false" tIns="0" lIns="0" bIns="0" rIns="0">
              <a:spAutoFit/>
            </a:bodyPr>
            <a:lstStyle/>
            <a:p>
              <a:pPr>
                <a:lnSpc>
                  <a:spcPts val="3195"/>
                </a:lnSpc>
              </a:pPr>
              <a:r>
                <a:rPr lang="en-US" spc="45" sz="2282">
                  <a:solidFill>
                    <a:srgbClr val="7E6B73"/>
                  </a:solidFill>
                  <a:latin typeface="Source Sans Pro"/>
                </a:rPr>
                <a:t>Il Foro Carolino (o Convitto) doveva rappresentare un monento commemorativo del sovrano Carlo III di Borbone;</a:t>
              </a:r>
            </a:p>
            <a:p>
              <a:pPr>
                <a:lnSpc>
                  <a:spcPts val="3195"/>
                </a:lnSpc>
              </a:pPr>
              <a:r>
                <a:rPr lang="en-US" spc="25" sz="2282">
                  <a:solidFill>
                    <a:srgbClr val="7E6B73"/>
                  </a:solidFill>
                  <a:latin typeface="Arimo"/>
                </a:rPr>
                <a:t> I lavori durarono dal 1757 al 1765, il progetto del Vanvitelli prevedeva l' edificio centrale ad ali ricurve, che visto orizzontalmente, a sinistra assimila Port'Alba e a destra affianca la chiesa di San Michele.</a:t>
              </a:r>
            </a:p>
            <a:p>
              <a:pPr>
                <a:lnSpc>
                  <a:spcPts val="3195"/>
                </a:lnSpc>
              </a:pPr>
              <a:r>
                <a:rPr lang="en-US" spc="25" sz="2282">
                  <a:solidFill>
                    <a:srgbClr val="7E6B73"/>
                  </a:solidFill>
                  <a:latin typeface="Arimo"/>
                </a:rPr>
                <a:t>Sull' edificio sono presenti di 26 statue rappresentanti le virtù di Carlo lll e al centro una nicchia dove doveva esserci una statua equestre di Carlo che non fu mai realizzata. </a:t>
              </a:r>
            </a:p>
            <a:p>
              <a:pPr>
                <a:lnSpc>
                  <a:spcPts val="3195"/>
                </a:lnSpc>
              </a:pPr>
              <a:r>
                <a:rPr lang="en-US" spc="25" sz="2282">
                  <a:solidFill>
                    <a:srgbClr val="7E6B73"/>
                  </a:solidFill>
                  <a:latin typeface="Arimo"/>
                </a:rPr>
                <a:t>Dal 1843 la nicchia centrale divenne l'ingresso al convitto dei gesuiti divenuto, nel 1861, Convitto nazionale Vittorio Emanuele II. Nel 1853 sul torrino centrale era stato posto un orologio.</a:t>
              </a:r>
            </a:p>
            <a:p>
              <a:pPr>
                <a:lnSpc>
                  <a:spcPts val="3195"/>
                </a:lnSpc>
              </a:pPr>
              <a:r>
                <a:rPr lang="en-US" spc="25" sz="2282">
                  <a:solidFill>
                    <a:srgbClr val="7E6B73"/>
                  </a:solidFill>
                  <a:latin typeface="Arimo"/>
                </a:rPr>
                <a:t>A seguito dell'Unità d' Italia (13 luglio 1871) la piazza fu chiamata Dante in nome del poeta e fu posta la statua raffigurante Dante, scolpita da Tito Angelini e Tommaso Solari, posta perfettamente al centro della piazza.</a:t>
              </a:r>
            </a:p>
            <a:p>
              <a:pPr algn="l">
                <a:lnSpc>
                  <a:spcPts val="3195"/>
                </a:lnSpc>
              </a:pPr>
            </a:p>
          </p:txBody>
        </p:sp>
      </p:grpSp>
      <p:pic>
        <p:nvPicPr>
          <p:cNvPr name="Picture 6" id="6"/>
          <p:cNvPicPr>
            <a:picLocks noChangeAspect="true"/>
          </p:cNvPicPr>
          <p:nvPr/>
        </p:nvPicPr>
        <p:blipFill>
          <a:blip r:embed="rId2"/>
          <a:srcRect l="3342" t="30600" r="1301" b="38580"/>
          <a:stretch>
            <a:fillRect/>
          </a:stretch>
        </p:blipFill>
        <p:spPr>
          <a:xfrm flipH="false" flipV="false" rot="0">
            <a:off x="239173" y="239173"/>
            <a:ext cx="17802117" cy="3835687"/>
          </a:xfrm>
          <a:prstGeom prst="rect">
            <a:avLst/>
          </a:prstGeom>
        </p:spPr>
      </p:pic>
      <p:grpSp>
        <p:nvGrpSpPr>
          <p:cNvPr name="Group 7" id="7"/>
          <p:cNvGrpSpPr/>
          <p:nvPr/>
        </p:nvGrpSpPr>
        <p:grpSpPr>
          <a:xfrm rot="0">
            <a:off x="1028700" y="5121644"/>
            <a:ext cx="3808713" cy="3482142"/>
            <a:chOff x="0" y="0"/>
            <a:chExt cx="5078284" cy="4642856"/>
          </a:xfrm>
        </p:grpSpPr>
        <p:sp>
          <p:nvSpPr>
            <p:cNvPr name="TextBox 8" id="8"/>
            <p:cNvSpPr txBox="true"/>
            <p:nvPr/>
          </p:nvSpPr>
          <p:spPr>
            <a:xfrm rot="0">
              <a:off x="0" y="123825"/>
              <a:ext cx="5078284" cy="2364528"/>
            </a:xfrm>
            <a:prstGeom prst="rect">
              <a:avLst/>
            </a:prstGeom>
          </p:spPr>
          <p:txBody>
            <a:bodyPr anchor="t" rtlCol="false" tIns="0" lIns="0" bIns="0" rIns="0">
              <a:spAutoFit/>
            </a:bodyPr>
            <a:lstStyle/>
            <a:p>
              <a:pPr algn="l">
                <a:lnSpc>
                  <a:spcPts val="6725"/>
                </a:lnSpc>
              </a:pPr>
              <a:r>
                <a:rPr lang="en-US" sz="6725">
                  <a:solidFill>
                    <a:srgbClr val="F8AC39"/>
                  </a:solidFill>
                  <a:latin typeface="Source Serif Pro Bold"/>
                </a:rPr>
                <a:t>PIAZZA DANTE</a:t>
              </a:r>
            </a:p>
          </p:txBody>
        </p:sp>
        <p:sp>
          <p:nvSpPr>
            <p:cNvPr name="TextBox 9" id="9"/>
            <p:cNvSpPr txBox="true"/>
            <p:nvPr/>
          </p:nvSpPr>
          <p:spPr>
            <a:xfrm rot="0">
              <a:off x="0" y="2814056"/>
              <a:ext cx="5078284" cy="1828800"/>
            </a:xfrm>
            <a:prstGeom prst="rect">
              <a:avLst/>
            </a:prstGeom>
          </p:spPr>
          <p:txBody>
            <a:bodyPr anchor="t" rtlCol="false" tIns="0" lIns="0" bIns="0" rIns="0">
              <a:spAutoFit/>
            </a:bodyPr>
            <a:lstStyle/>
            <a:p>
              <a:pPr algn="l">
                <a:lnSpc>
                  <a:spcPts val="3600"/>
                </a:lnSpc>
              </a:pPr>
              <a:r>
                <a:rPr lang="en-US" spc="450" sz="3000">
                  <a:solidFill>
                    <a:srgbClr val="7E6B73"/>
                  </a:solidFill>
                  <a:latin typeface="Source Sans Pro Bold"/>
                </a:rPr>
                <a:t>CONVITTO NAZIONALE EMANUELE II</a:t>
              </a:r>
            </a:p>
          </p:txBody>
        </p:sp>
      </p:grpSp>
      <p:grpSp>
        <p:nvGrpSpPr>
          <p:cNvPr name="Group 10" id="10"/>
          <p:cNvGrpSpPr/>
          <p:nvPr/>
        </p:nvGrpSpPr>
        <p:grpSpPr>
          <a:xfrm rot="0">
            <a:off x="13869384" y="3947152"/>
            <a:ext cx="3530057" cy="984786"/>
            <a:chOff x="0" y="0"/>
            <a:chExt cx="4706742" cy="1313048"/>
          </a:xfrm>
        </p:grpSpPr>
        <p:sp>
          <p:nvSpPr>
            <p:cNvPr name="TextBox 11" id="11"/>
            <p:cNvSpPr txBox="true"/>
            <p:nvPr/>
          </p:nvSpPr>
          <p:spPr>
            <a:xfrm rot="0">
              <a:off x="0" y="0"/>
              <a:ext cx="4706742" cy="482600"/>
            </a:xfrm>
            <a:prstGeom prst="rect">
              <a:avLst/>
            </a:prstGeom>
          </p:spPr>
          <p:txBody>
            <a:bodyPr anchor="t" rtlCol="false" tIns="0" lIns="0" bIns="0" rIns="0">
              <a:spAutoFit/>
            </a:bodyPr>
            <a:lstStyle/>
            <a:p>
              <a:pPr algn="l">
                <a:lnSpc>
                  <a:spcPts val="2879"/>
                </a:lnSpc>
              </a:pPr>
            </a:p>
          </p:txBody>
        </p:sp>
        <p:sp>
          <p:nvSpPr>
            <p:cNvPr name="TextBox 12" id="12"/>
            <p:cNvSpPr txBox="true"/>
            <p:nvPr/>
          </p:nvSpPr>
          <p:spPr>
            <a:xfrm rot="0">
              <a:off x="0" y="584703"/>
              <a:ext cx="4706742" cy="481965"/>
            </a:xfrm>
            <a:prstGeom prst="rect">
              <a:avLst/>
            </a:prstGeom>
          </p:spPr>
          <p:txBody>
            <a:bodyPr anchor="t" rtlCol="false" tIns="0" lIns="0" bIns="0" rIns="0">
              <a:spAutoFit/>
            </a:bodyPr>
            <a:lstStyle/>
            <a:p>
              <a:pPr algn="l">
                <a:lnSpc>
                  <a:spcPts val="3045"/>
                </a:lnSpc>
              </a:pPr>
            </a:p>
          </p:txBody>
        </p:sp>
      </p:grpSp>
      <p:grpSp>
        <p:nvGrpSpPr>
          <p:cNvPr name="Group 13" id="13"/>
          <p:cNvGrpSpPr/>
          <p:nvPr/>
        </p:nvGrpSpPr>
        <p:grpSpPr>
          <a:xfrm rot="0">
            <a:off x="9875306" y="3947152"/>
            <a:ext cx="3530057" cy="984786"/>
            <a:chOff x="0" y="0"/>
            <a:chExt cx="4706742" cy="1313048"/>
          </a:xfrm>
        </p:grpSpPr>
        <p:sp>
          <p:nvSpPr>
            <p:cNvPr name="TextBox 14" id="14"/>
            <p:cNvSpPr txBox="true"/>
            <p:nvPr/>
          </p:nvSpPr>
          <p:spPr>
            <a:xfrm rot="0">
              <a:off x="0" y="0"/>
              <a:ext cx="4706742" cy="482600"/>
            </a:xfrm>
            <a:prstGeom prst="rect">
              <a:avLst/>
            </a:prstGeom>
          </p:spPr>
          <p:txBody>
            <a:bodyPr anchor="t" rtlCol="false" tIns="0" lIns="0" bIns="0" rIns="0">
              <a:spAutoFit/>
            </a:bodyPr>
            <a:lstStyle/>
            <a:p>
              <a:pPr algn="l">
                <a:lnSpc>
                  <a:spcPts val="2879"/>
                </a:lnSpc>
              </a:pPr>
            </a:p>
          </p:txBody>
        </p:sp>
        <p:sp>
          <p:nvSpPr>
            <p:cNvPr name="TextBox 15" id="15"/>
            <p:cNvSpPr txBox="true"/>
            <p:nvPr/>
          </p:nvSpPr>
          <p:spPr>
            <a:xfrm rot="0">
              <a:off x="0" y="584703"/>
              <a:ext cx="4706742" cy="481965"/>
            </a:xfrm>
            <a:prstGeom prst="rect">
              <a:avLst/>
            </a:prstGeom>
          </p:spPr>
          <p:txBody>
            <a:bodyPr anchor="t" rtlCol="false" tIns="0" lIns="0" bIns="0" rIns="0">
              <a:spAutoFit/>
            </a:bodyPr>
            <a:lstStyle/>
            <a:p>
              <a:pPr algn="l">
                <a:lnSpc>
                  <a:spcPts val="3045"/>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AC39"/>
        </a:solidFill>
      </p:bgPr>
    </p:bg>
    <p:spTree>
      <p:nvGrpSpPr>
        <p:cNvPr id="1" name=""/>
        <p:cNvGrpSpPr/>
        <p:nvPr/>
      </p:nvGrpSpPr>
      <p:grpSpPr>
        <a:xfrm>
          <a:off x="0" y="0"/>
          <a:ext cx="0" cy="0"/>
          <a:chOff x="0" y="0"/>
          <a:chExt cx="0" cy="0"/>
        </a:xfrm>
      </p:grpSpPr>
      <p:sp>
        <p:nvSpPr>
          <p:cNvPr name="AutoShape 2" id="2"/>
          <p:cNvSpPr/>
          <p:nvPr/>
        </p:nvSpPr>
        <p:spPr>
          <a:xfrm rot="0">
            <a:off x="239173" y="239173"/>
            <a:ext cx="17809654" cy="9808654"/>
          </a:xfrm>
          <a:prstGeom prst="rect">
            <a:avLst/>
          </a:prstGeom>
          <a:solidFill>
            <a:srgbClr val="F8F7F0"/>
          </a:solidFill>
        </p:spPr>
      </p:sp>
      <p:pic>
        <p:nvPicPr>
          <p:cNvPr name="Picture 3" id="3"/>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703597" y="703597"/>
            <a:ext cx="4097177" cy="3195798"/>
          </a:xfrm>
          <a:prstGeom prst="rect">
            <a:avLst/>
          </a:prstGeom>
        </p:spPr>
      </p:pic>
      <p:pic>
        <p:nvPicPr>
          <p:cNvPr name="Picture 4" id="4"/>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87226" y="6387605"/>
            <a:ext cx="4097177" cy="3195798"/>
          </a:xfrm>
          <a:prstGeom prst="rect">
            <a:avLst/>
          </a:prstGeom>
        </p:spPr>
      </p:pic>
      <p:grpSp>
        <p:nvGrpSpPr>
          <p:cNvPr name="Group 5" id="5"/>
          <p:cNvGrpSpPr/>
          <p:nvPr/>
        </p:nvGrpSpPr>
        <p:grpSpPr>
          <a:xfrm rot="0">
            <a:off x="4197642" y="1611611"/>
            <a:ext cx="9892715" cy="7063778"/>
            <a:chOff x="0" y="0"/>
            <a:chExt cx="13190287" cy="9418371"/>
          </a:xfrm>
        </p:grpSpPr>
        <p:sp>
          <p:nvSpPr>
            <p:cNvPr name="TextBox 6" id="6"/>
            <p:cNvSpPr txBox="true"/>
            <p:nvPr/>
          </p:nvSpPr>
          <p:spPr>
            <a:xfrm rot="0">
              <a:off x="0" y="1956037"/>
              <a:ext cx="13190287" cy="5127202"/>
            </a:xfrm>
            <a:prstGeom prst="rect">
              <a:avLst/>
            </a:prstGeom>
          </p:spPr>
          <p:txBody>
            <a:bodyPr anchor="t" rtlCol="false" tIns="0" lIns="0" bIns="0" rIns="0">
              <a:spAutoFit/>
            </a:bodyPr>
            <a:lstStyle/>
            <a:p>
              <a:pPr algn="ctr">
                <a:lnSpc>
                  <a:spcPts val="4419"/>
                </a:lnSpc>
              </a:pPr>
              <a:r>
                <a:rPr lang="en-US" sz="3399">
                  <a:solidFill>
                    <a:srgbClr val="7E6B73"/>
                  </a:solidFill>
                  <a:latin typeface="Source Serif Pro Bold"/>
                </a:rPr>
                <a:t>"DA QUANTO SI DICA, SI NARRI, O SI DIPINGA, NAPOLI SUPERA TUTTO", ANNOTA NEL SUO DIARIO, "LA RIVA, LA BAIA, IL GOLFO, IL VESUVIO, LA CITTÀ, LE VICINE CAMPAGNE, I CASTELLI, LE PASSEGGIATE… IO SCUSO TUTTI COLORO AI QUALI LA VISTA DI NAPOLI FA PERDERE IL SENNO".</a:t>
              </a:r>
            </a:p>
          </p:txBody>
        </p:sp>
        <p:sp>
          <p:nvSpPr>
            <p:cNvPr name="TextBox 7" id="7"/>
            <p:cNvSpPr txBox="true"/>
            <p:nvPr/>
          </p:nvSpPr>
          <p:spPr>
            <a:xfrm rot="0">
              <a:off x="0" y="8455711"/>
              <a:ext cx="13190287" cy="965200"/>
            </a:xfrm>
            <a:prstGeom prst="rect">
              <a:avLst/>
            </a:prstGeom>
          </p:spPr>
          <p:txBody>
            <a:bodyPr anchor="t" rtlCol="false" tIns="0" lIns="0" bIns="0" rIns="0">
              <a:spAutoFit/>
            </a:bodyPr>
            <a:lstStyle/>
            <a:p>
              <a:pPr algn="ctr">
                <a:lnSpc>
                  <a:spcPts val="2879"/>
                </a:lnSpc>
              </a:pPr>
              <a:r>
                <a:rPr lang="en-US" spc="480" sz="2400">
                  <a:solidFill>
                    <a:srgbClr val="7E6B73"/>
                  </a:solidFill>
                  <a:latin typeface="Source Sans Pro"/>
                </a:rPr>
                <a:t>W. GOETHE,RICORDI DI VIAGGIO IN ITALIA NEL 1786-87 </a:t>
              </a:r>
            </a:p>
          </p:txBody>
        </p:sp>
        <p:sp>
          <p:nvSpPr>
            <p:cNvPr name="TextBox 8" id="8"/>
            <p:cNvSpPr txBox="true"/>
            <p:nvPr/>
          </p:nvSpPr>
          <p:spPr>
            <a:xfrm rot="0">
              <a:off x="0" y="0"/>
              <a:ext cx="13190287" cy="609600"/>
            </a:xfrm>
            <a:prstGeom prst="rect">
              <a:avLst/>
            </a:prstGeom>
          </p:spPr>
          <p:txBody>
            <a:bodyPr anchor="t" rtlCol="false" tIns="0" lIns="0" bIns="0" rIns="0">
              <a:spAutoFit/>
            </a:bodyPr>
            <a:lstStyle/>
            <a:p>
              <a:pPr algn="ctr">
                <a:lnSpc>
                  <a:spcPts val="3600"/>
                </a:lnSpc>
              </a:pPr>
            </a:p>
          </p:txBody>
        </p:sp>
        <p:sp>
          <p:nvSpPr>
            <p:cNvPr name="AutoShape 9" id="9"/>
            <p:cNvSpPr/>
            <p:nvPr/>
          </p:nvSpPr>
          <p:spPr>
            <a:xfrm rot="0">
              <a:off x="5636091" y="1256181"/>
              <a:ext cx="1918105" cy="74231"/>
            </a:xfrm>
            <a:prstGeom prst="rect">
              <a:avLst/>
            </a:prstGeom>
            <a:solidFill>
              <a:srgbClr val="F8AC39"/>
            </a:solidFill>
          </p:spPr>
        </p:sp>
        <p:sp>
          <p:nvSpPr>
            <p:cNvPr name="AutoShape 10" id="10"/>
            <p:cNvSpPr/>
            <p:nvPr/>
          </p:nvSpPr>
          <p:spPr>
            <a:xfrm rot="0">
              <a:off x="5636091" y="7737440"/>
              <a:ext cx="1918105" cy="74231"/>
            </a:xfrm>
            <a:prstGeom prst="rect">
              <a:avLst/>
            </a:prstGeom>
            <a:solidFill>
              <a:srgbClr val="F8AC39"/>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DAFEKFWnRaM</dc:identifier>
  <dcterms:modified xsi:type="dcterms:W3CDTF">2011-08-01T06:04:30Z</dcterms:modified>
  <cp:revision>1</cp:revision>
  <dc:title>Turista della mia città </dc:title>
</cp:coreProperties>
</file>