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84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27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8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3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1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74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0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6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2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6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48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5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39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78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F19D20-2E76-421F-A5B0-4F8591C8B71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958207-CA13-40DA-BAD2-0DAEF0B049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3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  <p:sldLayoutId id="214748408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89841" y="3070737"/>
            <a:ext cx="102969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ELEMENTI DI EXCEL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0386" y="1443674"/>
            <a:ext cx="7307037" cy="309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2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FOGLI DI CALCOLO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145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56892" y="1114571"/>
            <a:ext cx="8073390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gli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argomenti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richiesti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disponibile</a:t>
            </a:r>
            <a:r>
              <a:rPr kumimoji="0" sz="1600" b="0" i="0" u="none" strike="noStrike" kern="1200" cap="none" spc="2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</a:t>
            </a:r>
            <a:r>
              <a:rPr kumimoji="0" sz="1600" b="0" i="0" u="none" strike="noStrike" kern="1200" cap="none" spc="2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menù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Formule-Inserisci</a:t>
            </a:r>
            <a:r>
              <a:rPr kumimoji="0" sz="1600" b="1" i="0" u="none" strike="noStrike" kern="1200" cap="none" spc="2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,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</a:t>
            </a:r>
            <a:r>
              <a:rPr kumimoji="0" sz="1600" b="0" i="0" u="none" strike="noStrike" kern="1200" cap="none" spc="2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apre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finestra in cui sono presenti tutte le funzioni divise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</a:t>
            </a:r>
            <a:r>
              <a:rPr kumimoji="0" sz="16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categoria.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7620" lvl="0" indent="0" algn="l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Scegliendone 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apre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finestra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guida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l’utente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nell'inserimento degli argomenti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6891" y="4129171"/>
            <a:ext cx="8072755" cy="188023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</a:t>
            </a:r>
            <a:r>
              <a:rPr kumimoji="0" sz="1600" b="1" i="0" u="none" strike="noStrike" kern="1200" cap="none" spc="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"SE"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"se"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molto utile nel caso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cui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debbano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prendere delle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decisioni.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struttura della funzione "se"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seguente: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"=se(condizione;  se_condizione_è_vera;</a:t>
            </a:r>
            <a:r>
              <a:rPr kumimoji="0" sz="1600" b="1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se_condizione_è_falsa)".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0" lvl="0" indent="0" algn="just" defTabSz="4572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“Condizione"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un'espressione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può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essere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falsa, costruita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usando gli  operatori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confronto (cioè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uguale,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&lt;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minore,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&gt;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maggiore,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&lt;=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minore o uguale,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&gt;=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maggiore o uguale,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&lt;&gt;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diverso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86089" y="2470614"/>
            <a:ext cx="8214359" cy="1351915"/>
            <a:chOff x="481583" y="2772155"/>
            <a:chExt cx="8214359" cy="1351915"/>
          </a:xfrm>
        </p:grpSpPr>
        <p:sp>
          <p:nvSpPr>
            <p:cNvPr id="8" name="object 8"/>
            <p:cNvSpPr/>
            <p:nvPr/>
          </p:nvSpPr>
          <p:spPr>
            <a:xfrm>
              <a:off x="490727" y="2781299"/>
              <a:ext cx="8196072" cy="1333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86155" y="2776727"/>
              <a:ext cx="8205470" cy="1343025"/>
            </a:xfrm>
            <a:custGeom>
              <a:avLst/>
              <a:gdLst/>
              <a:ahLst/>
              <a:cxnLst/>
              <a:rect l="l" t="t" r="r" b="b"/>
              <a:pathLst>
                <a:path w="8205470" h="1343025">
                  <a:moveTo>
                    <a:pt x="0" y="1342644"/>
                  </a:moveTo>
                  <a:lnTo>
                    <a:pt x="8205216" y="1342644"/>
                  </a:lnTo>
                  <a:lnTo>
                    <a:pt x="8205216" y="0"/>
                  </a:lnTo>
                  <a:lnTo>
                    <a:pt x="0" y="0"/>
                  </a:lnTo>
                  <a:lnTo>
                    <a:pt x="0" y="1342644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1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567418" y="5245989"/>
            <a:ext cx="5765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148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1217" y="4903495"/>
            <a:ext cx="7444740" cy="85534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condizione è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“A1&gt;=A2"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significa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“A1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maggiore o uguale ad</a:t>
            </a:r>
            <a:r>
              <a:rPr kumimoji="0" sz="1600" b="0" i="0" u="none" strike="noStrike" kern="1200" cap="none" spc="2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A2".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75565" lvl="0" indent="0" algn="l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327660" algn="l"/>
                <a:tab pos="967740" algn="l"/>
                <a:tab pos="1274445" algn="l"/>
                <a:tab pos="3547110" algn="l"/>
                <a:tab pos="3829050" algn="l"/>
                <a:tab pos="4401820" algn="l"/>
                <a:tab pos="5200650" algn="l"/>
                <a:tab pos="5748020" algn="l"/>
                <a:tab pos="6243320" algn="l"/>
                <a:tab pos="6654800" algn="l"/>
                <a:tab pos="720217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	posto	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_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nd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z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_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_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a"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ser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	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 "condizione" sia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vera.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1217" y="5782462"/>
            <a:ext cx="80708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 posto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"se_condizione_è_falsa"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deve inserire cosa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opposto,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cui  "condizione" sia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falsa.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0124" y="947192"/>
            <a:ext cx="6129528" cy="321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9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71217" y="1662175"/>
            <a:ext cx="807212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"se":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A2 scrivo "=se(A1&gt;=0;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"Ho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utile"; "Ho una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perdita")". Questa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mostra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A2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frase "Ho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utile"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 caso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cui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contenuto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A1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maggiore o uguale 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zero,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altrimenti (cioè se A1 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minore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zero)  mostra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"Ho una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perdita".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985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 posto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frasi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può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mettere 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qualunque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altra espressione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possibile  anche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nidificare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più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funzioni "se"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l'una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dentro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l'altra.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A2 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può scrivere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"=se(A1&gt;=6; se(A1&gt;=7;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"Hai preso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voto  alto!";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"Hai preso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voto sufficiente..."); "Hai preso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voto non</a:t>
            </a:r>
            <a:r>
              <a:rPr kumimoji="0" sz="1600" b="0" i="0" u="none" strike="noStrike" kern="1200" cap="none" spc="2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sufficiente...")“.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2492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98066" y="826834"/>
            <a:ext cx="8123555" cy="100139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FOGLI</a:t>
            </a: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ELETTRONICI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ts val="173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foglio elettronico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un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programma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permette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eseguire calcoli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disegnare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grafici sui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dati inseriti. I dati si inseriscono in appositi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spazi, detti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vengono 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identificati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numero (per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riga)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lettera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(per la</a:t>
            </a:r>
            <a:r>
              <a:rPr kumimoji="0" sz="1600" b="0" i="0" u="none" strike="noStrike" kern="1200" cap="none" spc="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colonna).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2939" y="2186608"/>
            <a:ext cx="6946921" cy="3549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01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36140" y="859282"/>
            <a:ext cx="791972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ESECUZIONE DELLE OPERAZIONI</a:t>
            </a:r>
            <a:r>
              <a:rPr kumimoji="0" sz="1600" b="1" i="0" u="none" strike="noStrike" kern="1200" cap="none" spc="1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ARITMETICHE.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scopo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principale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quello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eseguire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calcoli,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modo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diverso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rispetto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semplice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calcolatrice.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ts val="154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Abbiamo visto che i dati sono inseriti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Griglia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cioè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nell'insieme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presenti,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ciascuna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quali 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identificabile tramite una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lettera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la colonna 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 per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riga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questo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ordine,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PRIMA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colonna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</a:t>
            </a:r>
            <a:r>
              <a:rPr kumimoji="0" sz="1600" b="0" i="0" u="none" strike="noStrike" kern="1200" cap="none" spc="2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riga).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715" lvl="0" indent="0" algn="just" defTabSz="457200" rtl="0" eaLnBrk="1" fontAlgn="auto" latinLnBrk="0" hangingPunct="1">
              <a:lnSpc>
                <a:spcPts val="154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eseguire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calcolo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dobbiamo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inserire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rispettivo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“comando”: 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esempio,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eseguire 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somma del contenuto delle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A1,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A2,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A3, sarà del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tipo "esegui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A1+A2+A3".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ts val="154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Ovviamente è necessario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tradurre questa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frase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sia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comprensibile 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Excel.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PRIMA DI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TUTTO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occorre chiedersi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DOVE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vuole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venga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visualizzato il risultato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certa operazione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sequenza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operazioni),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cioè è necessario individuare in quale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risultato deve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comparire.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0" lvl="0" indent="0" algn="just" defTabSz="457200" rtl="0" eaLnBrk="1" fontAlgn="auto" latinLnBrk="0" hangingPunct="1">
              <a:lnSpc>
                <a:spcPct val="801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volta individuata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cella,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supponiamo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A4,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deve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selezionare la 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A4,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scriverci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=A1+A2+A3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premere Invio: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risultato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tale operazione viene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visualizzato, appunto,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A4.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1326" y="4471416"/>
            <a:ext cx="1255377" cy="1478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0" y="4466630"/>
            <a:ext cx="1373746" cy="148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7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59305" y="920053"/>
            <a:ext cx="807339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Quindi 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inserire una formula, 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QUALSIASI formula, è necessario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questa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sia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preceduta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dall'uguale (=), così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comprende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quello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segue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l'uguale 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 formula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deve essere visualizzato solo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risultato.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cambiare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operazione basta cambiare il simbolo: 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sottrazione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"-", per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divisione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 "/",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la moltiplicazione 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 "*",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l'elevamento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potenza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"^".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Ovviamente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stessa formula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possono essere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più</a:t>
            </a:r>
            <a:r>
              <a:rPr kumimoji="0" sz="1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operazioni.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8255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Valgono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precedenze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classiche: prima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vengono eseguite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moltiplicazioni e divisioni 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POI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somme 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sottrazioni, entrambe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nell'ordine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cui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</a:t>
            </a:r>
            <a:r>
              <a:rPr kumimoji="0" sz="1600" b="0" i="0" u="none" strike="noStrike" kern="1200" cap="none" spc="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presentano.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Tali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precedenze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possono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essere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modificate usando 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parentesi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tonde: prima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tutto  viene valutato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scritto tra parentesi.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possibile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nidificare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parentesi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tonde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 dentro l'altra,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basta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non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confondersi.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comprende perciò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anche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differenza che esiste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ciò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scritto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certa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ciò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scritto nella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barra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della formula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quando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selezionata: 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 viene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visualizzato il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ahoma"/>
                <a:ea typeface="+mn-ea"/>
                <a:cs typeface="Tahoma"/>
              </a:rPr>
              <a:t>risultato dell'operazione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scritta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barra della formula: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quindi  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modificare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formula si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deve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agire sulla barra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della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formula.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Notare che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TUTTI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risultati delle formule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cambiano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appena si cambiano i</a:t>
            </a:r>
            <a:r>
              <a:rPr kumimoji="0" sz="1600" b="0" i="0" u="none" strike="noStrike" kern="1200" cap="none" spc="3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dati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14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16992" y="1089578"/>
            <a:ext cx="8074025" cy="467884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contenuti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celle, senza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bisogno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altre</a:t>
            </a:r>
            <a:r>
              <a:rPr kumimoji="0" sz="1600" b="0" i="0" u="none" strike="noStrike" kern="1200" cap="none" spc="1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operazioni.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7620" lvl="0" indent="0" algn="just" defTabSz="4572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Suggerimento: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inserire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più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velocemente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lettera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certa cella,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dopo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essersi assicurati della presenza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cursore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inserimento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barra della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formula,  basta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cliccare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della quale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vogliono inserire 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 li inserisce  automaticamente.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8890" lvl="0" indent="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760" algn="l"/>
                <a:tab pos="2416175" algn="l"/>
                <a:tab pos="2667635" algn="l"/>
                <a:tab pos="3924935" algn="l"/>
                <a:tab pos="4331970" algn="l"/>
                <a:tab pos="5337810" algn="l"/>
                <a:tab pos="5873115" algn="l"/>
                <a:tab pos="690753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OSCE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I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SS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RR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PI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Ù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NI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CIA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  ALL'USO</a:t>
            </a:r>
            <a:r>
              <a:rPr kumimoji="0" lang="it-IT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DELLE</a:t>
            </a:r>
            <a:r>
              <a:rPr kumimoji="0" sz="1600" b="1" i="0" u="none" strike="noStrike" kern="1200" cap="none" spc="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715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messaggi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errore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associati all'uso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vengono scritti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cui  dovrebbe venir scritto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risultato dell'operazione,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generalmente iniziano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 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carattere  cancelletto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(#).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Vediamo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più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comuni: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1130" marR="0" lvl="0" indent="-139065" algn="just" defTabSz="4572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151765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#DIV/0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 cercando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divisione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</a:t>
            </a:r>
            <a:r>
              <a:rPr kumimoji="0" sz="1600" b="0" i="0" u="none" strike="noStrike" kern="1200" cap="none" spc="2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zero;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60020" marR="0" lvl="0" indent="-147955" algn="just" defTabSz="4572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160655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#######</a:t>
            </a:r>
            <a:r>
              <a:rPr kumimoji="0" sz="1600" b="1" i="0" u="none" strike="noStrike" kern="1200" cap="none" spc="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risultato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non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entra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cella: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allargare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colonna,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oppure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90500" marR="0" lvl="0" indent="0" algn="just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contiene 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produce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data 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un’ora</a:t>
            </a:r>
            <a:r>
              <a:rPr kumimoji="0" sz="1600" b="0" i="0" u="none" strike="noStrike" kern="1200" cap="none" spc="2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negativa;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1130" marR="0" lvl="0" indent="-139065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151765" algn="l"/>
              </a:tabLst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#N/D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c'è un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valore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non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disponibile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certa</a:t>
            </a:r>
            <a:r>
              <a:rPr kumimoji="0" sz="1600" b="0" i="0" u="none" strike="noStrike" kern="1200" cap="none" spc="2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formula;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90500" marR="7620" lvl="0" indent="-178435" algn="just" defTabSz="4572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21717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#NULLO!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stata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specificata l'intersezione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aree che non si  intersecano;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6692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3739" y="1232994"/>
            <a:ext cx="8073390" cy="459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lvl="0" indent="-178435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203200" algn="l"/>
              </a:tabLst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#NUM!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c'è un problema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 uno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dei numeri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formula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 funzione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numero 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troppo grande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 troppo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piccolo,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oppure è 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inaccettabile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determinata funzione,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 esempio se 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tenta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radice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quadrata di un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negativo);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1130" marR="0" lvl="0" indent="-139065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151765" algn="l"/>
              </a:tabLst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#RIF!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cella non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</a:t>
            </a:r>
            <a:r>
              <a:rPr kumimoji="0" sz="1600" b="0" i="0" u="none" strike="noStrike" kern="1200" cap="none" spc="1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valido;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1130" marR="0" lvl="0" indent="-139065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151765" algn="l"/>
              </a:tabLst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#VALORE!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stato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utilizzato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argomento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tipo</a:t>
            </a:r>
            <a:r>
              <a:rPr kumimoji="0" sz="1600" b="0" i="0" u="none" strike="noStrike" kern="1200" cap="none" spc="2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sbagliato;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51130" marR="0" lvl="0" indent="-139065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Tahoma"/>
              <a:buChar char="-"/>
              <a:tabLst>
                <a:tab pos="151765" algn="l"/>
              </a:tabLst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#NOME?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significa che Excel non riconosce 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parte del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testo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</a:t>
            </a:r>
            <a:r>
              <a:rPr kumimoji="0" sz="1600" b="0" i="0" u="none" strike="noStrike" kern="1200" cap="none" spc="2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formula;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guida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molto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più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dettagliata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sugli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errori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può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ottenere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consultando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Guida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linea,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digitando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"#"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testo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cercare.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RIFERIMENTI RELATIVI, MISTI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1" i="0" u="none" strike="noStrike" kern="1200" cap="none" spc="1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ASSOLUTI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coppia </a:t>
            </a:r>
            <a:r>
              <a:rPr kumimoji="0" sz="1650" b="0" i="1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lettera </a:t>
            </a:r>
            <a:r>
              <a:rPr kumimoji="0" sz="1650" b="0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</a:t>
            </a:r>
            <a:r>
              <a:rPr kumimoji="0" sz="1650" b="0" i="1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individua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</a:t>
            </a:r>
            <a:r>
              <a:rPr kumimoji="0" sz="1600" b="0" i="0" u="none" strike="noStrike" kern="1200" cap="none" spc="2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715" lvl="0" indent="0" algn="just" defTabSz="4572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Quando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effettua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copia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cella che contiene una formula,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meno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riferimenti delle celle contenute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formula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siano stati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forniti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assoluto, 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aggiorna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automaticamente tutti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riferimenti.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8255" lvl="0" indent="0" algn="just" defTabSz="457200" rtl="0" eaLnBrk="1" fontAlgn="auto" latinLnBrk="0" hangingPunct="1">
              <a:lnSpc>
                <a:spcPts val="1839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Questa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molto utile: 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 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A3 ho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scritto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"=A1+A2",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cioè  "esegui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somma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A1 e A2" 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copio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A3 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B3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perché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B1 e B2 ho</a:t>
            </a:r>
            <a:r>
              <a:rPr kumimoji="0" sz="1600" b="0" i="0" u="none" strike="noStrike" kern="1200" cap="none" spc="2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altri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2922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05300" y="1370360"/>
            <a:ext cx="8073390" cy="451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457200" rtl="0" eaLnBrk="1" fontAlgn="auto" latinLnBrk="0" hangingPunct="1">
              <a:lnSpc>
                <a:spcPct val="11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dati dei quali voglio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conoscere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somma,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meno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aver specificato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riferimenti  come assoluti) aggiorna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solo il contenuto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copiato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B3, in base a quante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righe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colonne dista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B3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A3.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8255" lvl="0" indent="0" algn="just" defTabSz="457200" rtl="0" eaLnBrk="1" fontAlgn="auto" latinLnBrk="0" hangingPunct="1">
              <a:lnSpc>
                <a:spcPct val="11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questo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caso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B3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trova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colonna 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destra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A3 e quindi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formula che Excel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scrive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B3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sarà "=B1+B2",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proprio quello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volevamo</a:t>
            </a:r>
            <a:r>
              <a:rPr kumimoji="0" sz="16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fare.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8255" lvl="0" indent="0" algn="just" defTabSz="457200" rtl="0" eaLnBrk="1" fontAlgn="auto" latinLnBrk="0" hangingPunct="1">
              <a:lnSpc>
                <a:spcPct val="1101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volte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però può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essere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necessario bloccare una delle componenti di una formula,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non venga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aggiornata automaticamente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durante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gli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spostamenti, perché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magari abbiamo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componente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fissa sul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foglio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lavoro che deve essere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utilizzata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 tutti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calcoli.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1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bloccare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cella basta anteporre il simbolo del dollaro ($) sia alla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lettera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colonna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 della riga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riferimento della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desideriamo venga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bloccata, ad   esempio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ottenendo,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A4, "=$A$1*(A2+A3)" e, copiando 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contenuto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B4,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"=$A$1*(B2+B3)".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101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possibile anche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bloccare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solo il riferimento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riga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 solo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riferimento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colonna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 certa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cella, mettendo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simbolo del dollaro solo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davanti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lettera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 solo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davanti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seconda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dei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casi.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53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45056" y="1172210"/>
            <a:ext cx="8072120" cy="45135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FUNZIONI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SOMMA, MEDIA, MASSIMO, MINIMO,</a:t>
            </a:r>
            <a:r>
              <a:rPr kumimoji="0" sz="1600" b="1" i="0" u="none" strike="noStrike" kern="1200" cap="none" spc="3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CONTEGGIO.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 posto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alcune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formule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possono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usare 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funzioni. Partiamo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esempio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eseguire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somma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delle celle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A1, A2, A3 e A4 si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può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scrivere,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usando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normali formule,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nella 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A5, "=A1+A2+A3+A4";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invece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vuole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dovrà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scrivere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questo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caso,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sempre nella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A5,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"=somma(A1:A4)",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ottenendo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STESSO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risultato.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Analizziamo questo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esempio.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“Somma"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il nome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della funzione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stiamo utilizzando;  le cose contenute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parentesi tonde sono l'argomento della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funzione;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due punti,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all'interno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dell'argomento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funzione, indicano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vuole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prendere tutte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 comprese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 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sinistra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quella che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destra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dei due punti (in questo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caso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A1 e 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A4).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Invece,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specificare SOLO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deve separare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 punto 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virgola</a:t>
            </a:r>
            <a:r>
              <a:rPr kumimoji="0" sz="1600" b="0" i="0" u="none" strike="noStrike" kern="1200" cap="none" spc="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";".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sommare SOLO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contenuto delle celle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A1 e A4 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deve mettere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punto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virgola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dei due punti, 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questo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modo:</a:t>
            </a:r>
            <a:r>
              <a:rPr kumimoji="0" sz="16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"=somma(a1;a4)".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"somma"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esegue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quindi la somma algebrica del contenuto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delle celle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indicate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nell'argomento.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"media"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esegue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media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aritmetica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contenuto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delle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</a:t>
            </a:r>
            <a:r>
              <a:rPr kumimoji="0" sz="1600" b="0" i="0" u="none" strike="noStrike" kern="1200" cap="none" spc="3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indicate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5481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96848" y="1065828"/>
            <a:ext cx="8073390" cy="445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nell'argomento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(NB: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media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numeri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X1,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X2,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X3,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...,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Xn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(X1+...+Xn)/n);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esempio, 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media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 numeri 2, 4 e 9 è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(2+4+9)/3=5).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762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che restituisce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valore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massimo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quelli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contenuti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indicate  nell'argomento 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chiama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max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8255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che restituisce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valore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minimo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quelli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contenuti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indicate  nell'argomento si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chiama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min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effettuare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conteggi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possono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conta.numeri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", 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conta.se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",  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conta.valori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", 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conta.vuote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che, rispettivamente,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restituiscono il numero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 contenenti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numeri, il numero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corrispondono al criterio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dato,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numero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 non vuote,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il numero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vuote.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L'argomento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tutte le funzioni presentate in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questo punto,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tranne la funzione</a:t>
            </a:r>
            <a:r>
              <a:rPr kumimoji="0" sz="1600" b="0" i="0" u="none" strike="noStrike" kern="1200" cap="none" spc="2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"conta.se",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costituito dall'intervallo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alle quali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applicare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</a:t>
            </a:r>
            <a:r>
              <a:rPr kumimoji="0" sz="1600" b="0" i="0" u="none" strike="noStrike" kern="1200" cap="none" spc="1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0" lvl="0" indent="0" algn="just" defTabSz="4572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funzione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"conta.se" l'argomento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invece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è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(intervallo_di_valori;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"criterio"),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dove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criterio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 è un’espressione del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tipo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"&gt;2" oppure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"=B5":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 ogni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inclusa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nell'intervallo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viene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valutata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condizione e, se la condizione risulta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vera,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cella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viene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compresa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nel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conteggio.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0" lvl="0" indent="0" algn="just" defTabSz="4572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NOTA: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l'elenco completo delle funzioni presenti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Excel, con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breve descrizione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</a:t>
            </a:r>
            <a:r>
              <a:rPr kumimoji="0" sz="1600" b="0" i="0" u="none" strike="noStrike" kern="1200" cap="none" spc="3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9324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1998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Tahoma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PC</cp:lastModifiedBy>
  <cp:revision>3</cp:revision>
  <dcterms:created xsi:type="dcterms:W3CDTF">2022-06-15T13:14:11Z</dcterms:created>
  <dcterms:modified xsi:type="dcterms:W3CDTF">2022-06-16T20:48:47Z</dcterms:modified>
</cp:coreProperties>
</file>